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aira ExtraBold"/>
      <p:bold r:id="rId17"/>
      <p:boldItalic r:id="rId18"/>
    </p:embeddedFont>
    <p:embeddedFont>
      <p:font typeface="Montserrat"/>
      <p:regular r:id="rId19"/>
      <p:bold r:id="rId20"/>
      <p:italic r:id="rId21"/>
      <p:boldItalic r:id="rId22"/>
    </p:embeddedFont>
    <p:embeddedFont>
      <p:font typeface="Saira"/>
      <p:regular r:id="rId23"/>
      <p:bold r:id="rId24"/>
      <p:italic r:id="rId25"/>
      <p:boldItalic r:id="rId26"/>
    </p:embeddedFont>
    <p:embeddedFont>
      <p:font typeface="Open Sans Medium"/>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340">
          <p15:clr>
            <a:srgbClr val="747775"/>
          </p15:clr>
        </p15:guide>
        <p15:guide id="4" pos="5420">
          <p15:clr>
            <a:srgbClr val="747775"/>
          </p15:clr>
        </p15:guide>
      </p15:sldGuideLst>
    </p:ext>
    <p:ext uri="GoogleSlidesCustomDataVersion2">
      <go:slidesCustomData xmlns:go="http://customooxmlschemas.google.com/" r:id="rId35" roundtripDataSignature="AMtx7mji2klJUJ7w0QJPd+fEZw9rWmDQ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40"/>
        <p:guide pos="54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Saira-bold.fntdata"/><Relationship Id="rId23" Type="http://schemas.openxmlformats.org/officeDocument/2006/relationships/font" Target="fonts/Sair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aira-boldItalic.fntdata"/><Relationship Id="rId25" Type="http://schemas.openxmlformats.org/officeDocument/2006/relationships/font" Target="fonts/Saira-italic.fntdata"/><Relationship Id="rId28" Type="http://schemas.openxmlformats.org/officeDocument/2006/relationships/font" Target="fonts/OpenSansMedium-bold.fntdata"/><Relationship Id="rId27" Type="http://schemas.openxmlformats.org/officeDocument/2006/relationships/font" Target="fonts/Open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Medium-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airaExtraBold-bold.fntdata"/><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font" Target="fonts/SairaExtra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BVkbDbOzE5o"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noticias.unsam.edu.ar/2013/10/08/narrativas-de-lo-real-historias-y-memorias-en-la-biblioteca-nacional/" TargetMode="External"/><Relationship Id="rId4" Type="http://schemas.openxmlformats.org/officeDocument/2006/relationships/hyperlink" Target="http://www.youtube.com/watch?v=5gNYADfU_Kg" TargetMode="External"/><Relationship Id="rId5" Type="http://schemas.openxmlformats.org/officeDocument/2006/relationships/image" Target="../media/image3.jp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noticias.unsam.edu.ar/2014/05/13/comienza-la-segunda-edicion-de-narrativas-de-lo-real/"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noticias.unsam.edu.ar/evento/iiv-edicion-de-narrativas-de-lo-real-espejos-neuronas-ciencias-y-ficcion/" TargetMode="External"/><Relationship Id="rId4" Type="http://schemas.openxmlformats.org/officeDocument/2006/relationships/hyperlink" Target="http://www.youtube.com/watch?v=kwroLZb_aac" TargetMode="External"/><Relationship Id="rId10" Type="http://schemas.openxmlformats.org/officeDocument/2006/relationships/image" Target="../media/image9.png"/><Relationship Id="rId9" Type="http://schemas.openxmlformats.org/officeDocument/2006/relationships/image" Target="../media/image18.png"/><Relationship Id="rId5" Type="http://schemas.openxmlformats.org/officeDocument/2006/relationships/image" Target="../media/image1.jpg"/><Relationship Id="rId6" Type="http://schemas.openxmlformats.org/officeDocument/2006/relationships/image" Target="../media/image20.png"/><Relationship Id="rId7" Type="http://schemas.openxmlformats.org/officeDocument/2006/relationships/hyperlink" Target="http://www.youtube.com/watch?v=VRSVqDoB7Dc" TargetMode="External"/><Relationship Id="rId8"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noticias.unsam.edu.ar/2017/03/22/giulio-tononi-en-la-argentina/" TargetMode="External"/><Relationship Id="rId4" Type="http://schemas.openxmlformats.org/officeDocument/2006/relationships/hyperlink" Target="http://www.youtube.com/watch?v=ucc4o9UDHhA" TargetMode="External"/><Relationship Id="rId11" Type="http://schemas.openxmlformats.org/officeDocument/2006/relationships/image" Target="../media/image17.png"/><Relationship Id="rId10" Type="http://schemas.openxmlformats.org/officeDocument/2006/relationships/image" Target="../media/image13.png"/><Relationship Id="rId9" Type="http://schemas.openxmlformats.org/officeDocument/2006/relationships/hyperlink" Target="https://noticias.unsam.edu.ar/2017/11/07/bruno-arpaia-presentara-su-novela-algo-ahi-fuera/" TargetMode="External"/><Relationship Id="rId5" Type="http://schemas.openxmlformats.org/officeDocument/2006/relationships/image" Target="../media/image6.jpg"/><Relationship Id="rId6" Type="http://schemas.openxmlformats.org/officeDocument/2006/relationships/hyperlink" Target="http://www.youtube.com/watch?v=hVrNrOnb4LQ" TargetMode="External"/><Relationship Id="rId7" Type="http://schemas.openxmlformats.org/officeDocument/2006/relationships/image" Target="../media/image12.jpg"/><Relationship Id="rId8" Type="http://schemas.openxmlformats.org/officeDocument/2006/relationships/hyperlink" Target="https://noticias.unsam.edu.ar/2017/11/07/bruno-arpaia-presentara-su-novela-algo-ahi-fuer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2868000" y="831575"/>
            <a:ext cx="3408000" cy="1656600"/>
          </a:xfrm>
          <a:prstGeom prst="rect">
            <a:avLst/>
          </a:prstGeom>
          <a:noFill/>
          <a:ln>
            <a:noFill/>
          </a:ln>
        </p:spPr>
        <p:txBody>
          <a:bodyPr anchorCtr="0" anchor="b" bIns="91425" lIns="91425" spcFirstLastPara="1" rIns="91425" wrap="square" tIns="91425">
            <a:noAutofit/>
          </a:bodyPr>
          <a:lstStyle/>
          <a:p>
            <a:pPr indent="0" lvl="0" marL="0" rtl="0" algn="r">
              <a:lnSpc>
                <a:spcPct val="70000"/>
              </a:lnSpc>
              <a:spcBef>
                <a:spcPts val="0"/>
              </a:spcBef>
              <a:spcAft>
                <a:spcPts val="0"/>
              </a:spcAft>
              <a:buSzPts val="990"/>
              <a:buNone/>
            </a:pPr>
            <a:r>
              <a:rPr lang="es" sz="4980">
                <a:solidFill>
                  <a:schemeClr val="accent4"/>
                </a:solidFill>
                <a:latin typeface="Saira ExtraBold"/>
                <a:ea typeface="Saira ExtraBold"/>
                <a:cs typeface="Saira ExtraBold"/>
                <a:sym typeface="Saira ExtraBold"/>
              </a:rPr>
              <a:t>Narrativas</a:t>
            </a:r>
            <a:endParaRPr sz="4980">
              <a:solidFill>
                <a:schemeClr val="accent4"/>
              </a:solidFill>
              <a:latin typeface="Saira ExtraBold"/>
              <a:ea typeface="Saira ExtraBold"/>
              <a:cs typeface="Saira ExtraBold"/>
              <a:sym typeface="Saira ExtraBold"/>
            </a:endParaRPr>
          </a:p>
          <a:p>
            <a:pPr indent="0" lvl="0" marL="0" rtl="0" algn="r">
              <a:lnSpc>
                <a:spcPct val="70000"/>
              </a:lnSpc>
              <a:spcBef>
                <a:spcPts val="0"/>
              </a:spcBef>
              <a:spcAft>
                <a:spcPts val="0"/>
              </a:spcAft>
              <a:buSzPts val="990"/>
              <a:buNone/>
            </a:pPr>
            <a:r>
              <a:rPr lang="es" sz="5480">
                <a:solidFill>
                  <a:schemeClr val="accent4"/>
                </a:solidFill>
                <a:latin typeface="Saira ExtraBold"/>
                <a:ea typeface="Saira ExtraBold"/>
                <a:cs typeface="Saira ExtraBold"/>
                <a:sym typeface="Saira ExtraBold"/>
              </a:rPr>
              <a:t>Real</a:t>
            </a:r>
            <a:endParaRPr sz="5480">
              <a:solidFill>
                <a:schemeClr val="accent4"/>
              </a:solidFill>
              <a:latin typeface="Saira ExtraBold"/>
              <a:ea typeface="Saira ExtraBold"/>
              <a:cs typeface="Saira ExtraBold"/>
              <a:sym typeface="Saira ExtraBold"/>
            </a:endParaRPr>
          </a:p>
        </p:txBody>
      </p:sp>
      <p:sp>
        <p:nvSpPr>
          <p:cNvPr id="55" name="Google Shape;55;p1"/>
          <p:cNvSpPr txBox="1"/>
          <p:nvPr/>
        </p:nvSpPr>
        <p:spPr>
          <a:xfrm>
            <a:off x="3566708" y="1671942"/>
            <a:ext cx="1157700" cy="81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s" sz="3400" u="none" cap="none" strike="noStrike">
                <a:solidFill>
                  <a:schemeClr val="accent4"/>
                </a:solidFill>
                <a:latin typeface="Saira"/>
                <a:ea typeface="Saira"/>
                <a:cs typeface="Saira"/>
                <a:sym typeface="Saira"/>
              </a:rPr>
              <a:t>de lo</a:t>
            </a:r>
            <a:endParaRPr b="0" i="0" sz="3400" u="none" cap="none" strike="noStrike">
              <a:solidFill>
                <a:schemeClr val="accent4"/>
              </a:solidFill>
              <a:latin typeface="Saira"/>
              <a:ea typeface="Saira"/>
              <a:cs typeface="Saira"/>
              <a:sym typeface="Saira"/>
            </a:endParaRPr>
          </a:p>
        </p:txBody>
      </p:sp>
      <p:cxnSp>
        <p:nvCxnSpPr>
          <p:cNvPr id="56" name="Google Shape;56;p1"/>
          <p:cNvCxnSpPr/>
          <p:nvPr/>
        </p:nvCxnSpPr>
        <p:spPr>
          <a:xfrm flipH="1" rot="10800000">
            <a:off x="2877825" y="2677275"/>
            <a:ext cx="3322800" cy="600"/>
          </a:xfrm>
          <a:prstGeom prst="straightConnector1">
            <a:avLst/>
          </a:prstGeom>
          <a:noFill/>
          <a:ln cap="flat" cmpd="sng" w="9525">
            <a:solidFill>
              <a:schemeClr val="accent4"/>
            </a:solidFill>
            <a:prstDash val="solid"/>
            <a:round/>
            <a:headEnd len="sm" w="sm" type="none"/>
            <a:tailEnd len="sm" w="sm" type="none"/>
          </a:ln>
        </p:spPr>
      </p:cxnSp>
      <p:sp>
        <p:nvSpPr>
          <p:cNvPr id="57" name="Google Shape;57;p1"/>
          <p:cNvSpPr txBox="1"/>
          <p:nvPr/>
        </p:nvSpPr>
        <p:spPr>
          <a:xfrm>
            <a:off x="2877825" y="2865400"/>
            <a:ext cx="33948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lang="es" sz="1500">
                <a:solidFill>
                  <a:schemeClr val="accent4"/>
                </a:solidFill>
                <a:latin typeface="Montserrat"/>
                <a:ea typeface="Montserrat"/>
                <a:cs typeface="Montserrat"/>
                <a:sym typeface="Montserrat"/>
              </a:rPr>
              <a:t>2013 - </a:t>
            </a:r>
            <a:r>
              <a:rPr b="0" i="0" lang="es" sz="1500" u="none" cap="none" strike="noStrike">
                <a:solidFill>
                  <a:schemeClr val="accent4"/>
                </a:solidFill>
                <a:latin typeface="Montserrat"/>
                <a:ea typeface="Montserrat"/>
                <a:cs typeface="Montserrat"/>
                <a:sym typeface="Montserrat"/>
              </a:rPr>
              <a:t>2024</a:t>
            </a:r>
            <a:endParaRPr b="0" i="0" sz="1500" u="none" cap="none" strike="noStrike">
              <a:solidFill>
                <a:schemeClr val="accent4"/>
              </a:solidFill>
              <a:latin typeface="Montserrat"/>
              <a:ea typeface="Montserrat"/>
              <a:cs typeface="Montserrat"/>
              <a:sym typeface="Montserrat"/>
            </a:endParaRPr>
          </a:p>
        </p:txBody>
      </p:sp>
      <p:pic>
        <p:nvPicPr>
          <p:cNvPr id="58" name="Google Shape;58;p1"/>
          <p:cNvPicPr preferRelativeResize="0"/>
          <p:nvPr/>
        </p:nvPicPr>
        <p:blipFill rotWithShape="1">
          <a:blip r:embed="rId3">
            <a:alphaModFix/>
          </a:blip>
          <a:srcRect b="0" l="0" r="0" t="0"/>
          <a:stretch/>
        </p:blipFill>
        <p:spPr>
          <a:xfrm>
            <a:off x="3620338" y="3868475"/>
            <a:ext cx="1903326" cy="71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10"/>
          <p:cNvSpPr txBox="1"/>
          <p:nvPr/>
        </p:nvSpPr>
        <p:spPr>
          <a:xfrm>
            <a:off x="4455725" y="1190875"/>
            <a:ext cx="3814800" cy="1651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100" u="none" cap="none" strike="noStrike">
                <a:solidFill>
                  <a:schemeClr val="dk1"/>
                </a:solidFill>
                <a:latin typeface="Open Sans"/>
                <a:ea typeface="Open Sans"/>
                <a:cs typeface="Open Sans"/>
                <a:sym typeface="Open Sans"/>
              </a:rPr>
              <a:t>En nuestra última edición, y en el marco de los debates sobre 40 años de democracia, se llevó adelante una conversación en torno a </a:t>
            </a:r>
            <a:r>
              <a:rPr b="0" i="0" lang="es" sz="1100" u="none" cap="none" strike="noStrike">
                <a:solidFill>
                  <a:srgbClr val="333333"/>
                </a:solidFill>
                <a:latin typeface="Open Sans"/>
                <a:ea typeface="Open Sans"/>
                <a:cs typeface="Open Sans"/>
                <a:sym typeface="Open Sans"/>
              </a:rPr>
              <a:t>la experiencia del horror y de la resistencia en el Gueto de Varsovia, narrada de manera ejemplar en el libro de Paco Taibo II </a:t>
            </a:r>
            <a:r>
              <a:rPr b="0" i="1" lang="es" sz="1100" u="none" cap="none" strike="noStrike">
                <a:solidFill>
                  <a:srgbClr val="333333"/>
                </a:solidFill>
                <a:latin typeface="Open Sans"/>
                <a:ea typeface="Open Sans"/>
                <a:cs typeface="Open Sans"/>
                <a:sym typeface="Open Sans"/>
              </a:rPr>
              <a:t>Sabemos cómo vamos a morir. Una resistencia imposible: la historia del levantamiento del Gueto de Varsovia</a:t>
            </a:r>
            <a:r>
              <a:rPr b="0" i="0" lang="es" sz="1100" u="none" cap="none" strike="noStrike">
                <a:solidFill>
                  <a:srgbClr val="333333"/>
                </a:solidFill>
                <a:latin typeface="Open Sans"/>
                <a:ea typeface="Open Sans"/>
                <a:cs typeface="Open Sans"/>
                <a:sym typeface="Open Sans"/>
              </a:rPr>
              <a:t>. Escrito bajo el registro de la crónica, el libro reconstruyó la historia de los protagonistas del levantamiento del gueto de Varsovia quienes, cuando no se podía elegir cómo vivir, se animaron a decidir cómo morir en el anhelo de salvar algo de su humanidad. </a:t>
            </a:r>
            <a:endParaRPr b="0" i="0" sz="1100" u="none" cap="none" strike="noStrike">
              <a:solidFill>
                <a:srgbClr val="333333"/>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rgbClr val="333333"/>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rPr b="0" i="0" lang="es" sz="1100" u="none" cap="none" strike="noStrike">
                <a:solidFill>
                  <a:srgbClr val="333333"/>
                </a:solidFill>
                <a:latin typeface="Open Sans"/>
                <a:ea typeface="Open Sans"/>
                <a:cs typeface="Open Sans"/>
                <a:sym typeface="Open Sans"/>
              </a:rPr>
              <a:t>En esta oportunidad invitamos a </a:t>
            </a:r>
            <a:r>
              <a:rPr b="1" i="0" lang="es" sz="1100" u="none" cap="none" strike="noStrike">
                <a:solidFill>
                  <a:srgbClr val="333333"/>
                </a:solidFill>
                <a:latin typeface="Open Sans"/>
                <a:ea typeface="Open Sans"/>
                <a:cs typeface="Open Sans"/>
                <a:sym typeface="Open Sans"/>
              </a:rPr>
              <a:t>Paco Taibo II</a:t>
            </a:r>
            <a:r>
              <a:rPr b="0" i="0" lang="es" sz="1100" u="none" cap="none" strike="noStrike">
                <a:solidFill>
                  <a:srgbClr val="333333"/>
                </a:solidFill>
                <a:latin typeface="Open Sans"/>
                <a:ea typeface="Open Sans"/>
                <a:cs typeface="Open Sans"/>
                <a:sym typeface="Open Sans"/>
              </a:rPr>
              <a:t>, reconocido escritor, biógrafo de figuras como el Che Guevara y Pancho Villa, junto al filósofo y profesor de la UNSAM </a:t>
            </a:r>
            <a:r>
              <a:rPr b="1" i="0" lang="es" sz="1100" u="none" cap="none" strike="noStrike">
                <a:solidFill>
                  <a:srgbClr val="333333"/>
                </a:solidFill>
                <a:latin typeface="Open Sans"/>
                <a:ea typeface="Open Sans"/>
                <a:cs typeface="Open Sans"/>
                <a:sym typeface="Open Sans"/>
              </a:rPr>
              <a:t>Diego Tatián</a:t>
            </a:r>
            <a:r>
              <a:rPr b="0" i="0" lang="es" sz="1100" u="none" cap="none" strike="noStrike">
                <a:solidFill>
                  <a:srgbClr val="333333"/>
                </a:solidFill>
                <a:latin typeface="Open Sans"/>
                <a:ea typeface="Open Sans"/>
                <a:cs typeface="Open Sans"/>
                <a:sym typeface="Open Sans"/>
              </a:rPr>
              <a:t> y la historiadora </a:t>
            </a:r>
            <a:r>
              <a:rPr b="1" i="0" lang="es" sz="1100" u="none" cap="none" strike="noStrike">
                <a:solidFill>
                  <a:srgbClr val="333333"/>
                </a:solidFill>
                <a:latin typeface="Open Sans"/>
                <a:ea typeface="Open Sans"/>
                <a:cs typeface="Open Sans"/>
                <a:sym typeface="Open Sans"/>
              </a:rPr>
              <a:t>Marcia Ras</a:t>
            </a:r>
            <a:r>
              <a:rPr b="0" i="0" lang="es" sz="1100" u="none" cap="none" strike="noStrike">
                <a:solidFill>
                  <a:srgbClr val="333333"/>
                </a:solidFill>
                <a:latin typeface="Open Sans"/>
                <a:ea typeface="Open Sans"/>
                <a:cs typeface="Open Sans"/>
                <a:sym typeface="Open Sans"/>
              </a:rPr>
              <a:t> del Museo del Holocausto.</a:t>
            </a:r>
            <a:endParaRPr b="0" i="0" sz="1000" u="none" cap="none" strike="noStrike">
              <a:solidFill>
                <a:srgbClr val="333333"/>
              </a:solidFill>
              <a:latin typeface="Open Sans"/>
              <a:ea typeface="Open Sans"/>
              <a:cs typeface="Open Sans"/>
              <a:sym typeface="Open Sans"/>
            </a:endParaRPr>
          </a:p>
        </p:txBody>
      </p:sp>
      <p:cxnSp>
        <p:nvCxnSpPr>
          <p:cNvPr id="143" name="Google Shape;143;p10"/>
          <p:cNvCxnSpPr/>
          <p:nvPr/>
        </p:nvCxnSpPr>
        <p:spPr>
          <a:xfrm>
            <a:off x="2888525" y="789925"/>
            <a:ext cx="3531600" cy="9600"/>
          </a:xfrm>
          <a:prstGeom prst="straightConnector1">
            <a:avLst/>
          </a:prstGeom>
          <a:noFill/>
          <a:ln cap="flat" cmpd="sng" w="9525">
            <a:solidFill>
              <a:schemeClr val="accent4"/>
            </a:solidFill>
            <a:prstDash val="solid"/>
            <a:round/>
            <a:headEnd len="sm" w="sm" type="none"/>
            <a:tailEnd len="sm" w="sm" type="none"/>
          </a:ln>
        </p:spPr>
      </p:cxnSp>
      <p:sp>
        <p:nvSpPr>
          <p:cNvPr id="144" name="Google Shape;144;p10"/>
          <p:cNvSpPr txBox="1"/>
          <p:nvPr>
            <p:ph type="ctrTitle"/>
          </p:nvPr>
        </p:nvSpPr>
        <p:spPr>
          <a:xfrm>
            <a:off x="3696650" y="557125"/>
            <a:ext cx="20964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10ma edición </a:t>
            </a:r>
            <a:r>
              <a:rPr lang="es" sz="1500">
                <a:solidFill>
                  <a:schemeClr val="accent4"/>
                </a:solidFill>
                <a:latin typeface="Saira"/>
                <a:ea typeface="Saira"/>
                <a:cs typeface="Saira"/>
                <a:sym typeface="Saira"/>
              </a:rPr>
              <a:t>(2023)</a:t>
            </a:r>
            <a:endParaRPr sz="1500">
              <a:solidFill>
                <a:schemeClr val="accent4"/>
              </a:solidFill>
              <a:latin typeface="Saira"/>
              <a:ea typeface="Saira"/>
              <a:cs typeface="Saira"/>
              <a:sym typeface="Saira"/>
            </a:endParaRPr>
          </a:p>
        </p:txBody>
      </p:sp>
      <p:pic>
        <p:nvPicPr>
          <p:cNvPr descr="🗣 “Narrativas de lo Real” es un ciclo que se propone incitar un diálogo experimental entre la literatura y otros discursos y saberes –como las ciencias naturales, las artes, la historia y la sociología– que, como aquella, aspiran a contar, representar, comprender la siempre inquietante y escurridiza realidad.&#10;&#10;📣 En “Resistir el horror. La experiencia del Gueto de Varsovia”, el escritor Paco Taibo II, el filósofo Diego Tatián y la historiadora Marcia Ras indagaron en los cruces entre crónica, historia y filosofía a propósito de la escritura de un hecho inefable de la historia occidental: el nazismo.&#10;&#10;En su último libro, “Sabemos cómo vamos a morir. Una resistencia imposible: la historia del levantamiento del Gueto de Varsovia”, Taibo nos sumerge en esa experiencia fugaz y trágica de quienes, cuando no se podía elegir cómo vivir, se animaron a decidir cómo morir en el anhelo de salvar algo de su humanidad.&#10;&#10;Jueves 18 de mayo&#10;Teatro Tornavía del Campus Miguelete" id="145" name="Google Shape;145;p10" title="Paco Taibo II, Marcia Ras y Diego Tatián | Resistir el horror | Narrativas de lo real">
            <a:hlinkClick r:id="rId3"/>
          </p:cNvPr>
          <p:cNvPicPr preferRelativeResize="0"/>
          <p:nvPr/>
        </p:nvPicPr>
        <p:blipFill rotWithShape="1">
          <a:blip r:embed="rId4">
            <a:alphaModFix/>
          </a:blip>
          <a:srcRect b="0" l="0" r="0" t="0"/>
          <a:stretch/>
        </p:blipFill>
        <p:spPr>
          <a:xfrm>
            <a:off x="648650" y="1936700"/>
            <a:ext cx="3531600" cy="1986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11"/>
          <p:cNvSpPr txBox="1"/>
          <p:nvPr/>
        </p:nvSpPr>
        <p:spPr>
          <a:xfrm>
            <a:off x="2428800" y="3331075"/>
            <a:ext cx="4286400" cy="1039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200" u="none" cap="none" strike="noStrike">
                <a:solidFill>
                  <a:schemeClr val="dk1"/>
                </a:solidFill>
                <a:latin typeface="Open Sans"/>
                <a:ea typeface="Open Sans"/>
                <a:cs typeface="Open Sans"/>
                <a:sym typeface="Open Sans"/>
              </a:rPr>
              <a:t>Nos proponemos explorar nuevas piezas literarias vinculadas con distintas formas en las cuales se expresa el poder, trabajando en la articulación entre saber literario, academia y espacio público.</a:t>
            </a:r>
            <a:endParaRPr b="0" i="0" sz="1200" u="none" cap="none" strike="noStrike">
              <a:solidFill>
                <a:schemeClr val="dk1"/>
              </a:solidFill>
              <a:latin typeface="Open Sans"/>
              <a:ea typeface="Open Sans"/>
              <a:cs typeface="Open Sans"/>
              <a:sym typeface="Open Sans"/>
            </a:endParaRPr>
          </a:p>
        </p:txBody>
      </p:sp>
      <p:sp>
        <p:nvSpPr>
          <p:cNvPr id="151" name="Google Shape;151;p11"/>
          <p:cNvSpPr txBox="1"/>
          <p:nvPr>
            <p:ph type="ctrTitle"/>
          </p:nvPr>
        </p:nvSpPr>
        <p:spPr>
          <a:xfrm>
            <a:off x="3264300" y="2721663"/>
            <a:ext cx="2615400" cy="38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2100">
                <a:solidFill>
                  <a:schemeClr val="accent4"/>
                </a:solidFill>
                <a:latin typeface="Saira ExtraBold"/>
                <a:ea typeface="Saira ExtraBold"/>
                <a:cs typeface="Saira ExtraBold"/>
                <a:sym typeface="Saira ExtraBold"/>
              </a:rPr>
              <a:t>Proyección</a:t>
            </a:r>
            <a:endParaRPr sz="2100">
              <a:solidFill>
                <a:schemeClr val="accent4"/>
              </a:solidFill>
              <a:latin typeface="Saira ExtraBold"/>
              <a:ea typeface="Saira ExtraBold"/>
              <a:cs typeface="Saira ExtraBold"/>
              <a:sym typeface="Saira ExtraBold"/>
            </a:endParaRPr>
          </a:p>
        </p:txBody>
      </p:sp>
      <p:pic>
        <p:nvPicPr>
          <p:cNvPr id="152" name="Google Shape;152;p11"/>
          <p:cNvPicPr preferRelativeResize="0"/>
          <p:nvPr/>
        </p:nvPicPr>
        <p:blipFill rotWithShape="1">
          <a:blip r:embed="rId3">
            <a:alphaModFix/>
          </a:blip>
          <a:srcRect b="0" l="0" r="0" t="0"/>
          <a:stretch/>
        </p:blipFill>
        <p:spPr>
          <a:xfrm>
            <a:off x="2983462" y="677025"/>
            <a:ext cx="3177076" cy="1821349"/>
          </a:xfrm>
          <a:prstGeom prst="rect">
            <a:avLst/>
          </a:prstGeom>
          <a:noFill/>
          <a:ln>
            <a:noFill/>
          </a:ln>
        </p:spPr>
      </p:pic>
      <p:cxnSp>
        <p:nvCxnSpPr>
          <p:cNvPr id="153" name="Google Shape;153;p11"/>
          <p:cNvCxnSpPr/>
          <p:nvPr/>
        </p:nvCxnSpPr>
        <p:spPr>
          <a:xfrm flipH="1" rot="10800000">
            <a:off x="2910600" y="3131350"/>
            <a:ext cx="3322800" cy="600"/>
          </a:xfrm>
          <a:prstGeom prst="straightConnector1">
            <a:avLst/>
          </a:prstGeom>
          <a:noFill/>
          <a:ln cap="flat" cmpd="sng" w="9525">
            <a:solidFill>
              <a:schemeClr val="accent4"/>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
          <p:cNvSpPr txBox="1"/>
          <p:nvPr/>
        </p:nvSpPr>
        <p:spPr>
          <a:xfrm>
            <a:off x="2191350" y="3162725"/>
            <a:ext cx="4761300" cy="16092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200" u="none" cap="none" strike="noStrike">
                <a:solidFill>
                  <a:srgbClr val="333333"/>
                </a:solidFill>
                <a:latin typeface="Open Sans"/>
                <a:ea typeface="Open Sans"/>
                <a:cs typeface="Open Sans"/>
                <a:sym typeface="Open Sans"/>
              </a:rPr>
              <a:t>El ciclo </a:t>
            </a:r>
            <a:r>
              <a:rPr b="1" i="0" lang="es" sz="1200" u="none" cap="none" strike="noStrike">
                <a:solidFill>
                  <a:schemeClr val="accent4"/>
                </a:solidFill>
                <a:latin typeface="Saira"/>
                <a:ea typeface="Saira"/>
                <a:cs typeface="Saira"/>
                <a:sym typeface="Saira"/>
              </a:rPr>
              <a:t>Narrativas de lo real</a:t>
            </a:r>
            <a:r>
              <a:rPr b="0" i="0" lang="es" sz="1200" u="none" cap="none" strike="noStrike">
                <a:solidFill>
                  <a:srgbClr val="333333"/>
                </a:solidFill>
                <a:latin typeface="Open Sans"/>
                <a:ea typeface="Open Sans"/>
                <a:cs typeface="Open Sans"/>
                <a:sym typeface="Open Sans"/>
              </a:rPr>
              <a:t> se propone indagar en los cruces posibles -y las tensiones- entre distintos discursos, saberes y lenguajes que aspiran, de diversos modos, a narrar lo real. Se trata de producir un diálogo performático entre estas formas del decir para explorar sus límites y posibilidades. ¿Qué podemos esperar del encuentro entre literaturas, ciencias y tecnologías?</a:t>
            </a:r>
            <a:endParaRPr b="0" i="0" sz="1200" u="none" cap="none" strike="noStrike">
              <a:solidFill>
                <a:schemeClr val="dk2"/>
              </a:solidFill>
              <a:latin typeface="Open Sans"/>
              <a:ea typeface="Open Sans"/>
              <a:cs typeface="Open Sans"/>
              <a:sym typeface="Open Sans"/>
            </a:endParaRPr>
          </a:p>
        </p:txBody>
      </p:sp>
      <p:pic>
        <p:nvPicPr>
          <p:cNvPr id="64" name="Google Shape;64;p2"/>
          <p:cNvPicPr preferRelativeResize="0"/>
          <p:nvPr/>
        </p:nvPicPr>
        <p:blipFill rotWithShape="1">
          <a:blip r:embed="rId3">
            <a:alphaModFix/>
          </a:blip>
          <a:srcRect b="0" l="0" r="0" t="0"/>
          <a:stretch/>
        </p:blipFill>
        <p:spPr>
          <a:xfrm>
            <a:off x="2964548" y="371575"/>
            <a:ext cx="3214901" cy="2469799"/>
          </a:xfrm>
          <a:prstGeom prst="rect">
            <a:avLst/>
          </a:prstGeom>
          <a:noFill/>
          <a:ln>
            <a:noFill/>
          </a:ln>
        </p:spPr>
      </p:pic>
      <p:cxnSp>
        <p:nvCxnSpPr>
          <p:cNvPr id="65" name="Google Shape;65;p2"/>
          <p:cNvCxnSpPr/>
          <p:nvPr/>
        </p:nvCxnSpPr>
        <p:spPr>
          <a:xfrm flipH="1" rot="10800000">
            <a:off x="2910600" y="3055150"/>
            <a:ext cx="3322800" cy="600"/>
          </a:xfrm>
          <a:prstGeom prst="straightConnector1">
            <a:avLst/>
          </a:prstGeom>
          <a:noFill/>
          <a:ln cap="flat" cmpd="sng" w="9525">
            <a:solidFill>
              <a:schemeClr val="accent4"/>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3"/>
          <p:cNvSpPr txBox="1"/>
          <p:nvPr/>
        </p:nvSpPr>
        <p:spPr>
          <a:xfrm>
            <a:off x="2405875" y="2950050"/>
            <a:ext cx="4286400" cy="15861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200" u="none" cap="none" strike="noStrike">
                <a:solidFill>
                  <a:srgbClr val="333333"/>
                </a:solidFill>
                <a:latin typeface="Open Sans"/>
                <a:ea typeface="Open Sans"/>
                <a:cs typeface="Open Sans"/>
                <a:sym typeface="Open Sans"/>
              </a:rPr>
              <a:t>Entre 2013 y 2017 desarrollamos </a:t>
            </a:r>
            <a:r>
              <a:rPr b="1" i="0" lang="es" sz="1200" u="none" cap="none" strike="noStrike">
                <a:solidFill>
                  <a:schemeClr val="accent4"/>
                </a:solidFill>
                <a:latin typeface="Saira"/>
                <a:ea typeface="Saira"/>
                <a:cs typeface="Saira"/>
                <a:sym typeface="Saira"/>
              </a:rPr>
              <a:t>nueve ediciones </a:t>
            </a:r>
            <a:r>
              <a:rPr b="0" i="0" lang="es" sz="1200" u="none" cap="none" strike="noStrike">
                <a:solidFill>
                  <a:srgbClr val="333333"/>
                </a:solidFill>
                <a:latin typeface="Open Sans"/>
                <a:ea typeface="Open Sans"/>
                <a:cs typeface="Open Sans"/>
                <a:sym typeface="Open Sans"/>
              </a:rPr>
              <a:t>enfocadas en distintos ejes de debate y reflexión. La memoria y sus relatos; las formas de escritura y las tensiones entre política y ficción(es) y entre historia y ficción(es); las construcciones narrativas entre verdad, ciencia y ficción; el vínculo entre tiempo y ficción; cambio climático y ficción y conciencia y ficción, entre otros. En 2023 realizamos la </a:t>
            </a:r>
            <a:r>
              <a:rPr b="1" i="0" lang="es" sz="1200" u="none" cap="none" strike="noStrike">
                <a:solidFill>
                  <a:schemeClr val="accent4"/>
                </a:solidFill>
                <a:latin typeface="Open Sans"/>
                <a:ea typeface="Open Sans"/>
                <a:cs typeface="Open Sans"/>
                <a:sym typeface="Open Sans"/>
              </a:rPr>
              <a:t>décima edición</a:t>
            </a:r>
            <a:r>
              <a:rPr b="0" i="0" lang="es" sz="1200" u="none" cap="none" strike="noStrike">
                <a:solidFill>
                  <a:schemeClr val="accent4"/>
                </a:solidFill>
                <a:latin typeface="Open Sans"/>
                <a:ea typeface="Open Sans"/>
                <a:cs typeface="Open Sans"/>
                <a:sym typeface="Open Sans"/>
              </a:rPr>
              <a:t> </a:t>
            </a:r>
            <a:r>
              <a:rPr b="0" i="0" lang="es" sz="1200" u="none" cap="none" strike="noStrike">
                <a:solidFill>
                  <a:srgbClr val="333333"/>
                </a:solidFill>
                <a:latin typeface="Open Sans"/>
                <a:ea typeface="Open Sans"/>
                <a:cs typeface="Open Sans"/>
                <a:sym typeface="Open Sans"/>
              </a:rPr>
              <a:t>del ciclo.   </a:t>
            </a:r>
            <a:endParaRPr b="0" i="0" sz="1200" u="none" cap="none" strike="noStrike">
              <a:solidFill>
                <a:srgbClr val="333333"/>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rgbClr val="333333"/>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rgbClr val="333333"/>
              </a:solidFill>
              <a:latin typeface="Open Sans"/>
              <a:ea typeface="Open Sans"/>
              <a:cs typeface="Open Sans"/>
              <a:sym typeface="Open Sans"/>
            </a:endParaRPr>
          </a:p>
        </p:txBody>
      </p:sp>
      <p:sp>
        <p:nvSpPr>
          <p:cNvPr id="71" name="Google Shape;71;p3"/>
          <p:cNvSpPr txBox="1"/>
          <p:nvPr>
            <p:ph type="ctrTitle"/>
          </p:nvPr>
        </p:nvSpPr>
        <p:spPr>
          <a:xfrm>
            <a:off x="4813047" y="1290900"/>
            <a:ext cx="1848900" cy="68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2800">
                <a:solidFill>
                  <a:schemeClr val="accent4"/>
                </a:solidFill>
                <a:latin typeface="Saira ExtraBold"/>
                <a:ea typeface="Saira ExtraBold"/>
                <a:cs typeface="Saira ExtraBold"/>
                <a:sym typeface="Saira ExtraBold"/>
              </a:rPr>
              <a:t>Ediciones </a:t>
            </a:r>
            <a:endParaRPr sz="2800">
              <a:solidFill>
                <a:schemeClr val="accent4"/>
              </a:solidFill>
              <a:latin typeface="Saira ExtraBold"/>
              <a:ea typeface="Saira ExtraBold"/>
              <a:cs typeface="Saira ExtraBold"/>
              <a:sym typeface="Saira ExtraBold"/>
            </a:endParaRPr>
          </a:p>
          <a:p>
            <a:pPr indent="0" lvl="0" marL="0" rtl="0" algn="ctr">
              <a:lnSpc>
                <a:spcPct val="70000"/>
              </a:lnSpc>
              <a:spcBef>
                <a:spcPts val="0"/>
              </a:spcBef>
              <a:spcAft>
                <a:spcPts val="0"/>
              </a:spcAft>
              <a:buSzPts val="990"/>
              <a:buNone/>
            </a:pPr>
            <a:r>
              <a:rPr lang="es" sz="2500">
                <a:solidFill>
                  <a:schemeClr val="accent4"/>
                </a:solidFill>
                <a:latin typeface="Saira ExtraBold"/>
                <a:ea typeface="Saira ExtraBold"/>
                <a:cs typeface="Saira ExtraBold"/>
                <a:sym typeface="Saira ExtraBold"/>
              </a:rPr>
              <a:t>anteriores</a:t>
            </a:r>
            <a:endParaRPr sz="2500">
              <a:solidFill>
                <a:schemeClr val="accent4"/>
              </a:solidFill>
              <a:latin typeface="Saira ExtraBold"/>
              <a:ea typeface="Saira ExtraBold"/>
              <a:cs typeface="Saira ExtraBold"/>
              <a:sym typeface="Saira ExtraBold"/>
            </a:endParaRPr>
          </a:p>
        </p:txBody>
      </p:sp>
      <p:pic>
        <p:nvPicPr>
          <p:cNvPr id="72" name="Google Shape;72;p3"/>
          <p:cNvPicPr preferRelativeResize="0"/>
          <p:nvPr/>
        </p:nvPicPr>
        <p:blipFill rotWithShape="1">
          <a:blip r:embed="rId3">
            <a:alphaModFix amt="80000"/>
          </a:blip>
          <a:srcRect b="0" l="0" r="0" t="0"/>
          <a:stretch/>
        </p:blipFill>
        <p:spPr>
          <a:xfrm>
            <a:off x="2405863" y="548850"/>
            <a:ext cx="2170875" cy="2172599"/>
          </a:xfrm>
          <a:prstGeom prst="rect">
            <a:avLst/>
          </a:prstGeom>
          <a:noFill/>
          <a:ln>
            <a:noFill/>
          </a:ln>
        </p:spPr>
      </p:pic>
      <p:cxnSp>
        <p:nvCxnSpPr>
          <p:cNvPr id="73" name="Google Shape;73;p3"/>
          <p:cNvCxnSpPr/>
          <p:nvPr/>
        </p:nvCxnSpPr>
        <p:spPr>
          <a:xfrm flipH="1" rot="10800000">
            <a:off x="2910600" y="2902750"/>
            <a:ext cx="3322800" cy="600"/>
          </a:xfrm>
          <a:prstGeom prst="straightConnector1">
            <a:avLst/>
          </a:prstGeom>
          <a:noFill/>
          <a:ln cap="flat" cmpd="sng" w="9525">
            <a:solidFill>
              <a:schemeClr val="accent4"/>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cxnSp>
        <p:nvCxnSpPr>
          <p:cNvPr id="78" name="Google Shape;78;p4"/>
          <p:cNvCxnSpPr/>
          <p:nvPr/>
        </p:nvCxnSpPr>
        <p:spPr>
          <a:xfrm>
            <a:off x="1800313" y="3110325"/>
            <a:ext cx="6991800" cy="958200"/>
          </a:xfrm>
          <a:prstGeom prst="bentConnector3">
            <a:avLst>
              <a:gd fmla="val 4172" name="adj1"/>
            </a:avLst>
          </a:prstGeom>
          <a:noFill/>
          <a:ln cap="flat" cmpd="sng" w="9525">
            <a:solidFill>
              <a:schemeClr val="accent4"/>
            </a:solidFill>
            <a:prstDash val="solid"/>
            <a:round/>
            <a:headEnd len="sm" w="sm" type="none"/>
            <a:tailEnd len="sm" w="sm" type="none"/>
          </a:ln>
        </p:spPr>
      </p:cxnSp>
      <p:sp>
        <p:nvSpPr>
          <p:cNvPr id="79" name="Google Shape;79;p4"/>
          <p:cNvSpPr txBox="1"/>
          <p:nvPr/>
        </p:nvSpPr>
        <p:spPr>
          <a:xfrm>
            <a:off x="4123263" y="2521150"/>
            <a:ext cx="4108200" cy="1863072"/>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200" u="none" cap="none" strike="noStrike">
                <a:solidFill>
                  <a:srgbClr val="333333"/>
                </a:solidFill>
                <a:latin typeface="Open Sans Medium"/>
                <a:ea typeface="Open Sans Medium"/>
                <a:cs typeface="Open Sans Medium"/>
                <a:sym typeface="Open Sans Medium"/>
              </a:rPr>
              <a:t>En él han participado figuras destacadas de distintas disciplinas</a:t>
            </a:r>
            <a:r>
              <a:rPr b="0" i="0" lang="es" sz="1200" u="none" cap="none" strike="noStrike">
                <a:solidFill>
                  <a:srgbClr val="333333"/>
                </a:solidFill>
                <a:latin typeface="Open Sans"/>
                <a:ea typeface="Open Sans"/>
                <a:cs typeface="Open Sans"/>
                <a:sym typeface="Open Sans"/>
              </a:rPr>
              <a:t>, tanto de la literatura y el periodismo como de las ciencias naturales. Entre ellos: Paco Ignacio Taibo II, Javier Cercas, Cristian Alarcón, Guillermo Martínez, Diego Golombek, Bruno Arpaia, Miguel De Asua, Mia Couto, Alejandro Grimson, Gonzalo Aguilar, Marisa Pineau, Martín Kohan, Giacomo Rizzolatti, Giulio Tononi, Carlo Rovelli, Marcia Ras y Dante Chialvo. </a:t>
            </a:r>
            <a:endParaRPr b="0" i="0" sz="1200" u="none" cap="none" strike="noStrike">
              <a:solidFill>
                <a:srgbClr val="333333"/>
              </a:solidFill>
              <a:latin typeface="Open Sans"/>
              <a:ea typeface="Open Sans"/>
              <a:cs typeface="Open Sans"/>
              <a:sym typeface="Open Sans"/>
            </a:endParaRPr>
          </a:p>
        </p:txBody>
      </p:sp>
      <p:pic>
        <p:nvPicPr>
          <p:cNvPr id="80" name="Google Shape;80;p4"/>
          <p:cNvPicPr preferRelativeResize="0"/>
          <p:nvPr/>
        </p:nvPicPr>
        <p:blipFill rotWithShape="1">
          <a:blip r:embed="rId3">
            <a:alphaModFix/>
          </a:blip>
          <a:srcRect b="0" l="0" r="0" t="0"/>
          <a:stretch/>
        </p:blipFill>
        <p:spPr>
          <a:xfrm>
            <a:off x="351888" y="728750"/>
            <a:ext cx="3486275" cy="28562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5"/>
          <p:cNvSpPr txBox="1"/>
          <p:nvPr/>
        </p:nvSpPr>
        <p:spPr>
          <a:xfrm>
            <a:off x="4661000" y="598350"/>
            <a:ext cx="3866700" cy="394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0" lang="es" sz="1100" u="none" cap="none" strike="noStrike">
                <a:solidFill>
                  <a:srgbClr val="333333"/>
                </a:solidFill>
                <a:latin typeface="Open Sans"/>
                <a:ea typeface="Open Sans"/>
                <a:cs typeface="Open Sans"/>
                <a:sym typeface="Open Sans"/>
              </a:rPr>
              <a:t>La mirada de esta </a:t>
            </a:r>
            <a:r>
              <a:rPr b="0" i="0" lang="es" sz="1100" u="none" cap="none" strike="noStrike">
                <a:solidFill>
                  <a:srgbClr val="333333"/>
                </a:solidFill>
                <a:uFill>
                  <a:noFill/>
                </a:uFill>
                <a:latin typeface="Open Sans"/>
                <a:ea typeface="Open Sans"/>
                <a:cs typeface="Open Sans"/>
                <a:sym typeface="Open Sans"/>
                <a:hlinkClick r:id="rId3">
                  <a:extLst>
                    <a:ext uri="{A12FA001-AC4F-418D-AE19-62706E023703}">
                      <ahyp:hlinkClr val="tx"/>
                    </a:ext>
                  </a:extLst>
                </a:hlinkClick>
              </a:rPr>
              <a:t>primera entrega, “Historias y memorias”</a:t>
            </a:r>
            <a:r>
              <a:rPr b="0" i="0" lang="es" sz="1100" u="none" cap="none" strike="noStrike">
                <a:solidFill>
                  <a:srgbClr val="333333"/>
                </a:solidFill>
                <a:latin typeface="Open Sans"/>
                <a:ea typeface="Open Sans"/>
                <a:cs typeface="Open Sans"/>
                <a:sym typeface="Open Sans"/>
              </a:rPr>
              <a:t>, estuvo puesta en la narrativa de jóvenes escritores que nacieron a fines de los años setenta y re visitaron la década desde su literatura. La memoria, personal y/o colectiva, es uno de los principales instrumentos de los narradores en su abordaje de la realidad.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rgbClr val="333333"/>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100"/>
              <a:buFont typeface="Arial"/>
              <a:buNone/>
            </a:pPr>
            <a:r>
              <a:rPr b="0" i="0" lang="es" sz="1100" u="none" cap="none" strike="noStrike">
                <a:solidFill>
                  <a:srgbClr val="333333"/>
                </a:solidFill>
                <a:latin typeface="Open Sans"/>
                <a:ea typeface="Open Sans"/>
                <a:cs typeface="Open Sans"/>
                <a:sym typeface="Open Sans"/>
              </a:rPr>
              <a:t>Se reunieron escritores que, habiendo formado parte de esas infancias atravesadas por los años de última dictadura y de la violencia política en Argentina, ofrecían puntos de vista y memorias distintas. Con ellas dialogaron cineastas, historiadores, sociólogos, artistas, psicoanalistas y periodistas que se ocuparon de ese período histórico. </a:t>
            </a:r>
            <a:endParaRPr b="0" i="0" sz="1100" u="none" cap="none" strike="noStrike">
              <a:solidFill>
                <a:srgbClr val="333333"/>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rgbClr val="333333"/>
              </a:solidFill>
              <a:latin typeface="Open Sans"/>
              <a:ea typeface="Open Sans"/>
              <a:cs typeface="Open Sans"/>
              <a:sym typeface="Open Sans"/>
            </a:endParaRPr>
          </a:p>
          <a:p>
            <a:pPr indent="0" lvl="0" marL="0" marR="0" rtl="0" algn="just">
              <a:lnSpc>
                <a:spcPct val="100000"/>
              </a:lnSpc>
              <a:spcBef>
                <a:spcPts val="0"/>
              </a:spcBef>
              <a:spcAft>
                <a:spcPts val="0"/>
              </a:spcAft>
              <a:buClr>
                <a:schemeClr val="dk1"/>
              </a:buClr>
              <a:buSzPts val="1100"/>
              <a:buFont typeface="Arial"/>
              <a:buNone/>
            </a:pPr>
            <a:r>
              <a:rPr b="0" i="0" lang="es" sz="1100" u="none" cap="none" strike="noStrike">
                <a:solidFill>
                  <a:srgbClr val="333333"/>
                </a:solidFill>
                <a:latin typeface="Open Sans"/>
                <a:ea typeface="Open Sans"/>
                <a:cs typeface="Open Sans"/>
                <a:sym typeface="Open Sans"/>
              </a:rPr>
              <a:t>¿Cómo devolver el sentido profundo de esos años, los múltiples niveles de realidad que expresaron, las consecuencias que aún perduran en nuestras sociedades? La literatura emergió como terreno de convergencia ideal, como ‘lugar común’ en el que este diálogo, este intercambio, esa búsqueda de la verdad’ pueden suceder.</a:t>
            </a:r>
            <a:endParaRPr b="0" i="0" sz="1100" u="none" cap="none" strike="noStrike">
              <a:solidFill>
                <a:srgbClr val="333333"/>
              </a:solidFill>
              <a:latin typeface="Open Sans"/>
              <a:ea typeface="Open Sans"/>
              <a:cs typeface="Open Sans"/>
              <a:sym typeface="Open Sans"/>
            </a:endParaRPr>
          </a:p>
        </p:txBody>
      </p:sp>
      <p:cxnSp>
        <p:nvCxnSpPr>
          <p:cNvPr id="86" name="Google Shape;86;p5"/>
          <p:cNvCxnSpPr/>
          <p:nvPr/>
        </p:nvCxnSpPr>
        <p:spPr>
          <a:xfrm>
            <a:off x="754925" y="1475725"/>
            <a:ext cx="3531600" cy="9600"/>
          </a:xfrm>
          <a:prstGeom prst="straightConnector1">
            <a:avLst/>
          </a:prstGeom>
          <a:noFill/>
          <a:ln cap="flat" cmpd="sng" w="9525">
            <a:solidFill>
              <a:schemeClr val="accent4"/>
            </a:solidFill>
            <a:prstDash val="solid"/>
            <a:round/>
            <a:headEnd len="sm" w="sm" type="none"/>
            <a:tailEnd len="sm" w="sm" type="none"/>
          </a:ln>
        </p:spPr>
      </p:cxnSp>
      <p:sp>
        <p:nvSpPr>
          <p:cNvPr id="87" name="Google Shape;87;p5"/>
          <p:cNvSpPr txBox="1"/>
          <p:nvPr>
            <p:ph type="ctrTitle"/>
          </p:nvPr>
        </p:nvSpPr>
        <p:spPr>
          <a:xfrm>
            <a:off x="1639253" y="1242925"/>
            <a:ext cx="19236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1era edición </a:t>
            </a:r>
            <a:r>
              <a:rPr lang="es" sz="1500">
                <a:solidFill>
                  <a:schemeClr val="accent4"/>
                </a:solidFill>
                <a:latin typeface="Saira"/>
                <a:ea typeface="Saira"/>
                <a:cs typeface="Saira"/>
                <a:sym typeface="Saira"/>
              </a:rPr>
              <a:t>(2013)</a:t>
            </a:r>
            <a:endParaRPr sz="1500">
              <a:solidFill>
                <a:schemeClr val="accent4"/>
              </a:solidFill>
              <a:latin typeface="Saira"/>
              <a:ea typeface="Saira"/>
              <a:cs typeface="Saira"/>
              <a:sym typeface="Saira"/>
            </a:endParaRPr>
          </a:p>
        </p:txBody>
      </p:sp>
      <p:pic>
        <p:nvPicPr>
          <p:cNvPr descr="Lectura Mundi presentó su nuevo ciclo, dedicado a indagar en la historia y la narrativa de escritores argentinos nacidos a fines de los años setenta.&#10;&#10;16 y 17 de octubre de 2013&#10;Museo del Libro y de la Lengua – Biblioteca Nacional" id="88" name="Google Shape;88;p5" title="Bruzzone, López, Robles, Semán, Arpaia, Urondo | Ciclo &quot;Narrativas de lo Real. Historias y memorias&quot;">
            <a:hlinkClick r:id="rId4"/>
          </p:cNvPr>
          <p:cNvPicPr preferRelativeResize="0"/>
          <p:nvPr/>
        </p:nvPicPr>
        <p:blipFill rotWithShape="1">
          <a:blip r:embed="rId5">
            <a:alphaModFix/>
          </a:blip>
          <a:srcRect b="0" l="0" r="0" t="0"/>
          <a:stretch/>
        </p:blipFill>
        <p:spPr>
          <a:xfrm>
            <a:off x="753563" y="1709825"/>
            <a:ext cx="3511795" cy="1993117"/>
          </a:xfrm>
          <a:prstGeom prst="rect">
            <a:avLst/>
          </a:prstGeom>
          <a:noFill/>
          <a:ln>
            <a:noFill/>
          </a:ln>
        </p:spPr>
      </p:pic>
      <p:pic>
        <p:nvPicPr>
          <p:cNvPr id="89" name="Google Shape;89;p5"/>
          <p:cNvPicPr preferRelativeResize="0"/>
          <p:nvPr/>
        </p:nvPicPr>
        <p:blipFill rotWithShape="1">
          <a:blip r:embed="rId6">
            <a:alphaModFix/>
          </a:blip>
          <a:srcRect b="0" l="0" r="0" t="0"/>
          <a:stretch/>
        </p:blipFill>
        <p:spPr>
          <a:xfrm>
            <a:off x="753577" y="1709825"/>
            <a:ext cx="3531600" cy="1995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cxnSp>
        <p:nvCxnSpPr>
          <p:cNvPr id="94" name="Google Shape;94;p6"/>
          <p:cNvCxnSpPr/>
          <p:nvPr/>
        </p:nvCxnSpPr>
        <p:spPr>
          <a:xfrm>
            <a:off x="2819400" y="537600"/>
            <a:ext cx="3531600" cy="9600"/>
          </a:xfrm>
          <a:prstGeom prst="straightConnector1">
            <a:avLst/>
          </a:prstGeom>
          <a:noFill/>
          <a:ln cap="flat" cmpd="sng" w="9525">
            <a:solidFill>
              <a:schemeClr val="accent4"/>
            </a:solidFill>
            <a:prstDash val="solid"/>
            <a:round/>
            <a:headEnd len="sm" w="sm" type="none"/>
            <a:tailEnd len="sm" w="sm" type="none"/>
          </a:ln>
        </p:spPr>
      </p:cxnSp>
      <p:sp>
        <p:nvSpPr>
          <p:cNvPr id="95" name="Google Shape;95;p6"/>
          <p:cNvSpPr txBox="1"/>
          <p:nvPr>
            <p:ph type="ctrTitle"/>
          </p:nvPr>
        </p:nvSpPr>
        <p:spPr>
          <a:xfrm>
            <a:off x="3703728" y="304800"/>
            <a:ext cx="19236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2da y 3ra edición </a:t>
            </a:r>
            <a:r>
              <a:rPr lang="es" sz="1500">
                <a:solidFill>
                  <a:schemeClr val="accent4"/>
                </a:solidFill>
                <a:latin typeface="Saira"/>
                <a:ea typeface="Saira"/>
                <a:cs typeface="Saira"/>
                <a:sym typeface="Saira"/>
              </a:rPr>
              <a:t>(2014)</a:t>
            </a:r>
            <a:endParaRPr sz="1500">
              <a:solidFill>
                <a:schemeClr val="accent4"/>
              </a:solidFill>
              <a:latin typeface="Saira"/>
              <a:ea typeface="Saira"/>
              <a:cs typeface="Saira"/>
              <a:sym typeface="Saira"/>
            </a:endParaRPr>
          </a:p>
        </p:txBody>
      </p:sp>
      <p:sp>
        <p:nvSpPr>
          <p:cNvPr id="96" name="Google Shape;96;p6"/>
          <p:cNvSpPr/>
          <p:nvPr/>
        </p:nvSpPr>
        <p:spPr>
          <a:xfrm>
            <a:off x="1752600" y="1941900"/>
            <a:ext cx="5257800" cy="18099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3048000" y="3599400"/>
            <a:ext cx="3276600" cy="304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txBox="1"/>
          <p:nvPr/>
        </p:nvSpPr>
        <p:spPr>
          <a:xfrm>
            <a:off x="603525" y="3066000"/>
            <a:ext cx="2680500" cy="1595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000" u="none" cap="none" strike="noStrike">
                <a:solidFill>
                  <a:schemeClr val="dk1"/>
                </a:solidFill>
                <a:latin typeface="Open Sans"/>
                <a:ea typeface="Open Sans"/>
                <a:cs typeface="Open Sans"/>
                <a:sym typeface="Open Sans"/>
              </a:rPr>
              <a:t>En la segunda edición, el foco estuvo puesto en ¿bajo qué modalidades la escritura de ficción, más acá o más allá de los géneros canónicos, postula interrogantes y abre polémicas liberando impensados efectos de saber? </a:t>
            </a:r>
            <a:r>
              <a:rPr b="0" i="0" lang="es" sz="1000" u="sng" cap="none" strike="noStrike">
                <a:solidFill>
                  <a:srgbClr val="1155CC"/>
                </a:solidFill>
                <a:latin typeface="Open Sans"/>
                <a:ea typeface="Open Sans"/>
                <a:cs typeface="Open Sans"/>
                <a:sym typeface="Open Sans"/>
                <a:hlinkClick r:id="rId3">
                  <a:extLst>
                    <a:ext uri="{A12FA001-AC4F-418D-AE19-62706E023703}">
                      <ahyp:hlinkClr val="tx"/>
                    </a:ext>
                  </a:extLst>
                </a:hlinkClick>
              </a:rPr>
              <a:t>Se realizaron los siguientes encuentros: “Memoria y ficción”; “Economía y ficción” y “Ciencia y ficción”</a:t>
            </a:r>
            <a:r>
              <a:rPr b="0" i="0" lang="es" sz="1000" u="none" cap="none" strike="noStrike">
                <a:solidFill>
                  <a:schemeClr val="dk1"/>
                </a:solidFill>
                <a:latin typeface="Open Sans"/>
                <a:ea typeface="Open Sans"/>
                <a:cs typeface="Open Sans"/>
                <a:sym typeface="Open Sans"/>
              </a:rPr>
              <a:t>. </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000" u="none" cap="none" strike="noStrike">
              <a:solidFill>
                <a:srgbClr val="333333"/>
              </a:solidFill>
              <a:latin typeface="Open Sans"/>
              <a:ea typeface="Open Sans"/>
              <a:cs typeface="Open Sans"/>
              <a:sym typeface="Open Sans"/>
            </a:endParaRPr>
          </a:p>
        </p:txBody>
      </p:sp>
      <p:sp>
        <p:nvSpPr>
          <p:cNvPr id="99" name="Google Shape;99;p6"/>
          <p:cNvSpPr txBox="1"/>
          <p:nvPr/>
        </p:nvSpPr>
        <p:spPr>
          <a:xfrm>
            <a:off x="5696450" y="2075400"/>
            <a:ext cx="2838000" cy="28167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000"/>
              <a:buFont typeface="Arial"/>
              <a:buNone/>
            </a:pPr>
            <a:r>
              <a:rPr b="0" i="0" lang="es" sz="1000" u="none" cap="none" strike="noStrike">
                <a:solidFill>
                  <a:schemeClr val="dk1"/>
                </a:solidFill>
                <a:latin typeface="Open Sans"/>
                <a:ea typeface="Open Sans"/>
                <a:cs typeface="Open Sans"/>
                <a:sym typeface="Open Sans"/>
              </a:rPr>
              <a:t>La tercera edición propuso como ejes de debate y discusión las relaciones, tensiones, resonancias e implicancias mutuas entre política y ficción(es), por un lado, y entre historia y ficción(es), por el otro. Se trabajó sobre las diversas formas y aristas de este vínculo o de los estilos y matices de esta confusión entre literatura y política, entre las formas del relato histórico y la armadura retórica y poética del artificio literario. Tuvo como invitado especial a Paco Ignacio Taibo II. Se realizaron tres encuentros: “Política y Ficción”, “Historia y Ficción” y el Curso intensivo “Literatura y política: del policial a la historia”.</a:t>
            </a:r>
            <a:endParaRPr b="0" i="0" sz="1000" u="none" cap="none" strike="noStrike">
              <a:solidFill>
                <a:srgbClr val="333333"/>
              </a:solidFill>
              <a:latin typeface="Open Sans"/>
              <a:ea typeface="Open Sans"/>
              <a:cs typeface="Open Sans"/>
              <a:sym typeface="Open Sans"/>
            </a:endParaRPr>
          </a:p>
        </p:txBody>
      </p:sp>
      <p:pic>
        <p:nvPicPr>
          <p:cNvPr id="100" name="Google Shape;100;p6"/>
          <p:cNvPicPr preferRelativeResize="0"/>
          <p:nvPr/>
        </p:nvPicPr>
        <p:blipFill rotWithShape="1">
          <a:blip r:embed="rId4">
            <a:alphaModFix/>
          </a:blip>
          <a:srcRect b="0" l="0" r="0" t="0"/>
          <a:stretch/>
        </p:blipFill>
        <p:spPr>
          <a:xfrm>
            <a:off x="3247099" y="821133"/>
            <a:ext cx="2391701" cy="2397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7"/>
          <p:cNvSpPr txBox="1"/>
          <p:nvPr/>
        </p:nvSpPr>
        <p:spPr>
          <a:xfrm>
            <a:off x="4283375" y="1714250"/>
            <a:ext cx="3807600" cy="2243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0" lang="es" sz="1100" u="none" cap="none" strike="noStrike">
                <a:solidFill>
                  <a:schemeClr val="dk1"/>
                </a:solidFill>
                <a:latin typeface="Open Sans"/>
                <a:ea typeface="Open Sans"/>
                <a:cs typeface="Open Sans"/>
                <a:sym typeface="Open Sans"/>
              </a:rPr>
              <a:t>Durante el 2015 se realizaron las siguiente actividades  en el marco de Narrativas de lo Real: conversación “Relatos reales, relatos de ficción”, a cargo de Javier Cercas y Cristian Alarcón, con la presentación de Martín Ale; Mesa redonda “Verdad, ciencia y ficción”, con Javier Cercas, Guillermo Martínez, Diego Golombek, Bruno Arpaia, Mario Greco, en el marco de la 41ª Feria Internacional del Libro de Buenos Aires; Conferencia “Verdad, ciencia y ficción”,  a cargo de Javier Cercas y debate con: Alejandro Grimson, Miguel De Asua y Bruno Arpaia. Coorganizado con el Colegio Doctoral.</a:t>
            </a:r>
            <a:endParaRPr b="0" i="0" sz="1100" u="none" cap="none" strike="noStrike">
              <a:solidFill>
                <a:srgbClr val="333333"/>
              </a:solidFill>
              <a:latin typeface="Open Sans"/>
              <a:ea typeface="Open Sans"/>
              <a:cs typeface="Open Sans"/>
              <a:sym typeface="Open Sans"/>
            </a:endParaRPr>
          </a:p>
        </p:txBody>
      </p:sp>
      <p:cxnSp>
        <p:nvCxnSpPr>
          <p:cNvPr id="106" name="Google Shape;106;p7"/>
          <p:cNvCxnSpPr/>
          <p:nvPr/>
        </p:nvCxnSpPr>
        <p:spPr>
          <a:xfrm>
            <a:off x="1053000" y="1413850"/>
            <a:ext cx="7038000" cy="18600"/>
          </a:xfrm>
          <a:prstGeom prst="straightConnector1">
            <a:avLst/>
          </a:prstGeom>
          <a:noFill/>
          <a:ln cap="flat" cmpd="sng" w="9525">
            <a:solidFill>
              <a:schemeClr val="accent4"/>
            </a:solidFill>
            <a:prstDash val="solid"/>
            <a:round/>
            <a:headEnd len="sm" w="sm" type="none"/>
            <a:tailEnd len="sm" w="sm" type="none"/>
          </a:ln>
        </p:spPr>
      </p:cxnSp>
      <p:sp>
        <p:nvSpPr>
          <p:cNvPr id="107" name="Google Shape;107;p7"/>
          <p:cNvSpPr txBox="1"/>
          <p:nvPr>
            <p:ph type="ctrTitle"/>
          </p:nvPr>
        </p:nvSpPr>
        <p:spPr>
          <a:xfrm>
            <a:off x="3289275" y="1185550"/>
            <a:ext cx="18102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4ta edición </a:t>
            </a:r>
            <a:r>
              <a:rPr lang="es" sz="1500">
                <a:solidFill>
                  <a:schemeClr val="accent4"/>
                </a:solidFill>
                <a:latin typeface="Saira"/>
                <a:ea typeface="Saira"/>
                <a:cs typeface="Saira"/>
                <a:sym typeface="Saira"/>
              </a:rPr>
              <a:t>(2015)</a:t>
            </a:r>
            <a:endParaRPr sz="1500">
              <a:solidFill>
                <a:schemeClr val="accent4"/>
              </a:solidFill>
              <a:latin typeface="Saira"/>
              <a:ea typeface="Saira"/>
              <a:cs typeface="Saira"/>
              <a:sym typeface="Saira"/>
            </a:endParaRPr>
          </a:p>
        </p:txBody>
      </p:sp>
      <p:pic>
        <p:nvPicPr>
          <p:cNvPr id="108" name="Google Shape;108;p7"/>
          <p:cNvPicPr preferRelativeResize="0"/>
          <p:nvPr/>
        </p:nvPicPr>
        <p:blipFill rotWithShape="1">
          <a:blip r:embed="rId3">
            <a:alphaModFix/>
          </a:blip>
          <a:srcRect b="0" l="0" r="0" t="0"/>
          <a:stretch/>
        </p:blipFill>
        <p:spPr>
          <a:xfrm>
            <a:off x="1053000" y="1786862"/>
            <a:ext cx="3147700" cy="2098475"/>
          </a:xfrm>
          <a:prstGeom prst="rect">
            <a:avLst/>
          </a:prstGeom>
          <a:noFill/>
          <a:ln>
            <a:noFill/>
          </a:ln>
        </p:spPr>
      </p:pic>
      <p:pic>
        <p:nvPicPr>
          <p:cNvPr id="109" name="Google Shape;109;p7"/>
          <p:cNvPicPr preferRelativeResize="0"/>
          <p:nvPr/>
        </p:nvPicPr>
        <p:blipFill rotWithShape="1">
          <a:blip r:embed="rId4">
            <a:alphaModFix/>
          </a:blip>
          <a:srcRect b="0" l="0" r="0" t="0"/>
          <a:stretch/>
        </p:blipFill>
        <p:spPr>
          <a:xfrm>
            <a:off x="1433997" y="1925825"/>
            <a:ext cx="2564100" cy="196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8"/>
          <p:cNvSpPr/>
          <p:nvPr/>
        </p:nvSpPr>
        <p:spPr>
          <a:xfrm>
            <a:off x="5579450" y="2000125"/>
            <a:ext cx="3179700" cy="24174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8"/>
          <p:cNvSpPr/>
          <p:nvPr/>
        </p:nvSpPr>
        <p:spPr>
          <a:xfrm>
            <a:off x="292975" y="1847725"/>
            <a:ext cx="3132300" cy="26595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8"/>
          <p:cNvSpPr txBox="1"/>
          <p:nvPr/>
        </p:nvSpPr>
        <p:spPr>
          <a:xfrm>
            <a:off x="5637700" y="2883250"/>
            <a:ext cx="3042600" cy="143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1" lang="es" sz="1000" u="none" cap="none" strike="noStrike">
                <a:solidFill>
                  <a:schemeClr val="dk1"/>
                </a:solidFill>
                <a:latin typeface="Saira"/>
                <a:ea typeface="Saira"/>
                <a:cs typeface="Saira"/>
                <a:sym typeface="Saira"/>
              </a:rPr>
              <a:t>7ma edición: </a:t>
            </a:r>
            <a:r>
              <a:rPr b="0" i="1" lang="es" sz="1000" u="sng" cap="none" strike="noStrike">
                <a:solidFill>
                  <a:srgbClr val="1155CC"/>
                </a:solidFill>
                <a:latin typeface="Saira"/>
                <a:ea typeface="Saira"/>
                <a:cs typeface="Saira"/>
                <a:sym typeface="Saira"/>
                <a:hlinkClick r:id="rId3">
                  <a:extLst>
                    <a:ext uri="{A12FA001-AC4F-418D-AE19-62706E023703}">
                      <ahyp:hlinkClr val="tx"/>
                    </a:ext>
                  </a:extLst>
                </a:hlinkClick>
              </a:rPr>
              <a:t>"Neuronas espejo: pasado, presente y futuro"</a:t>
            </a:r>
            <a:endParaRPr b="0" i="1" sz="1000" u="none" cap="none" strike="noStrike">
              <a:solidFill>
                <a:schemeClr val="dk1"/>
              </a:solidFill>
              <a:latin typeface="Saira"/>
              <a:ea typeface="Saira"/>
              <a:cs typeface="Saira"/>
              <a:sym typeface="Saira"/>
            </a:endParaRPr>
          </a:p>
          <a:p>
            <a:pPr indent="0" lvl="0" marL="0" marR="0" rtl="0" algn="just">
              <a:lnSpc>
                <a:spcPct val="115000"/>
              </a:lnSpc>
              <a:spcBef>
                <a:spcPts val="0"/>
              </a:spcBef>
              <a:spcAft>
                <a:spcPts val="0"/>
              </a:spcAft>
              <a:buClr>
                <a:schemeClr val="dk1"/>
              </a:buClr>
              <a:buSzPts val="1100"/>
              <a:buFont typeface="Arial"/>
              <a:buNone/>
            </a:pPr>
            <a:r>
              <a:rPr b="0" i="0" lang="es" sz="900" u="none" cap="none" strike="noStrike">
                <a:solidFill>
                  <a:schemeClr val="dk1"/>
                </a:solidFill>
                <a:latin typeface="Open Sans"/>
                <a:ea typeface="Open Sans"/>
                <a:cs typeface="Open Sans"/>
                <a:sym typeface="Open Sans"/>
              </a:rPr>
              <a:t>Con  Giacomo Rizzolatti y Dante Chialvo (presentador), coorganizado con Escuela de Ciencia y Tecnología, Centro de Estudios Multidisciplinarios en Sistemas Complejos y Ciencias del Cerebro y Rectorado de la UNSAM. Sponsors: Embajada de Italia e Instituto Italiano de Cultura.</a:t>
            </a:r>
            <a:endParaRPr b="0" i="0" sz="800" u="none" cap="none" strike="noStrike">
              <a:solidFill>
                <a:srgbClr val="333333"/>
              </a:solidFill>
              <a:latin typeface="Open Sans"/>
              <a:ea typeface="Open Sans"/>
              <a:cs typeface="Open Sans"/>
              <a:sym typeface="Open Sans"/>
            </a:endParaRPr>
          </a:p>
        </p:txBody>
      </p:sp>
      <p:cxnSp>
        <p:nvCxnSpPr>
          <p:cNvPr id="117" name="Google Shape;117;p8"/>
          <p:cNvCxnSpPr/>
          <p:nvPr/>
        </p:nvCxnSpPr>
        <p:spPr>
          <a:xfrm>
            <a:off x="2888525" y="713725"/>
            <a:ext cx="3531600" cy="9600"/>
          </a:xfrm>
          <a:prstGeom prst="straightConnector1">
            <a:avLst/>
          </a:prstGeom>
          <a:noFill/>
          <a:ln cap="flat" cmpd="sng" w="9525">
            <a:solidFill>
              <a:schemeClr val="accent4"/>
            </a:solidFill>
            <a:prstDash val="solid"/>
            <a:round/>
            <a:headEnd len="sm" w="sm" type="none"/>
            <a:tailEnd len="sm" w="sm" type="none"/>
          </a:ln>
        </p:spPr>
      </p:cxnSp>
      <p:sp>
        <p:nvSpPr>
          <p:cNvPr id="118" name="Google Shape;118;p8"/>
          <p:cNvSpPr txBox="1"/>
          <p:nvPr>
            <p:ph type="ctrTitle"/>
          </p:nvPr>
        </p:nvSpPr>
        <p:spPr>
          <a:xfrm>
            <a:off x="3315650" y="480925"/>
            <a:ext cx="28347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5ta, 6ta y 7ma edición </a:t>
            </a:r>
            <a:r>
              <a:rPr lang="es" sz="1500">
                <a:solidFill>
                  <a:schemeClr val="accent4"/>
                </a:solidFill>
                <a:latin typeface="Saira"/>
                <a:ea typeface="Saira"/>
                <a:cs typeface="Saira"/>
                <a:sym typeface="Saira"/>
              </a:rPr>
              <a:t>(2016)</a:t>
            </a:r>
            <a:endParaRPr sz="1500">
              <a:solidFill>
                <a:schemeClr val="accent4"/>
              </a:solidFill>
              <a:latin typeface="Saira"/>
              <a:ea typeface="Saira"/>
              <a:cs typeface="Saira"/>
              <a:sym typeface="Saira"/>
            </a:endParaRPr>
          </a:p>
        </p:txBody>
      </p:sp>
      <p:pic>
        <p:nvPicPr>
          <p:cNvPr descr="El destacado neurobiólogo italiano recibió el el título de doctor Honoris Causa UNSAM. Brindó una serie de conferencias sobre su célebre descubrimiento: las neuronas espejo, un grupo de células que nos permiten adoptar el punto de vista de otra persona y que, por lo tanto, juegan un rol esencial en la imitación, la empatía y la capacidad de ponernos en el lugar del otro. &#10;+INFO: http://bit.ly/2gl8ktT" id="119" name="Google Shape;119;p8" title="Narrativas de lo real. Conferencia: Giacomo Rizolatti">
            <a:hlinkClick r:id="rId4"/>
          </p:cNvPr>
          <p:cNvPicPr preferRelativeResize="0"/>
          <p:nvPr/>
        </p:nvPicPr>
        <p:blipFill rotWithShape="1">
          <a:blip r:embed="rId5">
            <a:alphaModFix/>
          </a:blip>
          <a:srcRect b="0" l="0" r="0" t="0"/>
          <a:stretch/>
        </p:blipFill>
        <p:spPr>
          <a:xfrm>
            <a:off x="5644000" y="1168750"/>
            <a:ext cx="3048000" cy="1714500"/>
          </a:xfrm>
          <a:prstGeom prst="rect">
            <a:avLst/>
          </a:prstGeom>
          <a:noFill/>
          <a:ln>
            <a:noFill/>
          </a:ln>
        </p:spPr>
      </p:pic>
      <p:sp>
        <p:nvSpPr>
          <p:cNvPr id="120" name="Google Shape;120;p8"/>
          <p:cNvSpPr txBox="1"/>
          <p:nvPr/>
        </p:nvSpPr>
        <p:spPr>
          <a:xfrm>
            <a:off x="3544251" y="1137325"/>
            <a:ext cx="2035200" cy="1314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000"/>
              <a:buFont typeface="Arial"/>
              <a:buNone/>
            </a:pPr>
            <a:r>
              <a:rPr b="0" i="1" lang="es" sz="1000" u="none" cap="none" strike="noStrike">
                <a:solidFill>
                  <a:schemeClr val="dk1"/>
                </a:solidFill>
                <a:latin typeface="Saira"/>
                <a:ea typeface="Saira"/>
                <a:cs typeface="Saira"/>
                <a:sym typeface="Saira"/>
              </a:rPr>
              <a:t>6ta edición:</a:t>
            </a:r>
            <a:endParaRPr b="0" i="1" sz="1000" u="none" cap="none" strike="noStrike">
              <a:solidFill>
                <a:schemeClr val="dk1"/>
              </a:solidFill>
              <a:latin typeface="Saira"/>
              <a:ea typeface="Saira"/>
              <a:cs typeface="Saira"/>
              <a:sym typeface="Saira"/>
            </a:endParaRPr>
          </a:p>
          <a:p>
            <a:pPr indent="0" lvl="0" marL="0" marR="0" rtl="0" algn="just">
              <a:lnSpc>
                <a:spcPct val="115000"/>
              </a:lnSpc>
              <a:spcBef>
                <a:spcPts val="0"/>
              </a:spcBef>
              <a:spcAft>
                <a:spcPts val="0"/>
              </a:spcAft>
              <a:buClr>
                <a:srgbClr val="000000"/>
              </a:buClr>
              <a:buSzPts val="1000"/>
              <a:buFont typeface="Arial"/>
              <a:buNone/>
            </a:pPr>
            <a:r>
              <a:rPr b="0" i="1" lang="es" sz="1000" u="none" cap="none" strike="noStrike">
                <a:solidFill>
                  <a:schemeClr val="dk1"/>
                </a:solidFill>
                <a:latin typeface="Saira"/>
                <a:ea typeface="Saira"/>
                <a:cs typeface="Saira"/>
                <a:sym typeface="Saira"/>
              </a:rPr>
              <a:t>Literatura y Nación</a:t>
            </a:r>
            <a:endParaRPr b="0" i="1" sz="1000" u="none" cap="none" strike="noStrike">
              <a:solidFill>
                <a:schemeClr val="dk1"/>
              </a:solidFill>
              <a:latin typeface="Saira"/>
              <a:ea typeface="Saira"/>
              <a:cs typeface="Saira"/>
              <a:sym typeface="Saira"/>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chemeClr val="dk1"/>
                </a:solidFill>
                <a:latin typeface="Open Sans"/>
                <a:ea typeface="Open Sans"/>
                <a:cs typeface="Open Sans"/>
                <a:sym typeface="Open Sans"/>
              </a:rPr>
              <a:t>Con Mia Couto, Alejandro Grimson, Gonzalo Aguilar, Marisa Pineau y Martín Kohan. Coorganizada con la Cátedra Coetzee de la UNSAM. </a:t>
            </a:r>
            <a:endParaRPr b="0" i="0" sz="1100" u="none" cap="none" strike="noStrike">
              <a:solidFill>
                <a:srgbClr val="000000"/>
              </a:solidFill>
              <a:latin typeface="Open Sans"/>
              <a:ea typeface="Open Sans"/>
              <a:cs typeface="Open Sans"/>
              <a:sym typeface="Open Sans"/>
            </a:endParaRPr>
          </a:p>
        </p:txBody>
      </p:sp>
      <p:pic>
        <p:nvPicPr>
          <p:cNvPr id="121" name="Google Shape;121;p8"/>
          <p:cNvPicPr preferRelativeResize="0"/>
          <p:nvPr/>
        </p:nvPicPr>
        <p:blipFill rotWithShape="1">
          <a:blip r:embed="rId6">
            <a:alphaModFix/>
          </a:blip>
          <a:srcRect b="0" l="0" r="0" t="0"/>
          <a:stretch/>
        </p:blipFill>
        <p:spPr>
          <a:xfrm>
            <a:off x="3590837" y="2397736"/>
            <a:ext cx="1887600" cy="2109489"/>
          </a:xfrm>
          <a:prstGeom prst="rect">
            <a:avLst/>
          </a:prstGeom>
          <a:noFill/>
          <a:ln>
            <a:noFill/>
          </a:ln>
        </p:spPr>
      </p:pic>
      <p:sp>
        <p:nvSpPr>
          <p:cNvPr id="122" name="Google Shape;122;p8"/>
          <p:cNvSpPr txBox="1"/>
          <p:nvPr/>
        </p:nvSpPr>
        <p:spPr>
          <a:xfrm>
            <a:off x="269600" y="2730850"/>
            <a:ext cx="3132300" cy="18033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000"/>
              <a:buFont typeface="Arial"/>
              <a:buNone/>
            </a:pPr>
            <a:r>
              <a:rPr b="0" i="1" lang="es" sz="1000" u="none" cap="none" strike="noStrike">
                <a:solidFill>
                  <a:srgbClr val="000000"/>
                </a:solidFill>
                <a:latin typeface="Saira"/>
                <a:ea typeface="Saira"/>
                <a:cs typeface="Saira"/>
                <a:sym typeface="Saira"/>
              </a:rPr>
              <a:t>5ta edición: tiempo y ficción</a:t>
            </a:r>
            <a:endParaRPr b="0" i="1" sz="1000" u="none" cap="none" strike="noStrike">
              <a:solidFill>
                <a:srgbClr val="000000"/>
              </a:solidFill>
              <a:latin typeface="Saira"/>
              <a:ea typeface="Saira"/>
              <a:cs typeface="Saira"/>
              <a:sym typeface="Saira"/>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rgbClr val="000000"/>
                </a:solidFill>
                <a:latin typeface="Open Sans"/>
                <a:ea typeface="Open Sans"/>
                <a:cs typeface="Open Sans"/>
                <a:sym typeface="Open Sans"/>
              </a:rPr>
              <a:t>Esta edición se desarrolló del siguiente modo: </a:t>
            </a:r>
            <a:endParaRPr b="0" i="0" sz="900" u="none" cap="none" strike="noStrike">
              <a:solidFill>
                <a:srgbClr val="00000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rgbClr val="000000"/>
                </a:solidFill>
                <a:latin typeface="Open Sans"/>
                <a:ea typeface="Open Sans"/>
                <a:cs typeface="Open Sans"/>
                <a:sym typeface="Open Sans"/>
              </a:rPr>
              <a:t>1° tiempo. Allegro. Presentación del libro de Carlo Rovelli Siete breves lecciones de física, </a:t>
            </a:r>
            <a:endParaRPr b="0" i="0" sz="900" u="none" cap="none" strike="noStrike">
              <a:solidFill>
                <a:srgbClr val="00000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rgbClr val="000000"/>
                </a:solidFill>
                <a:latin typeface="Open Sans"/>
                <a:ea typeface="Open Sans"/>
                <a:cs typeface="Open Sans"/>
                <a:sym typeface="Open Sans"/>
              </a:rPr>
              <a:t>2° tiempo. Adagio. “La naturaleza del tiempo”, </a:t>
            </a:r>
            <a:endParaRPr b="0" i="0" sz="900" u="none" cap="none" strike="noStrike">
              <a:solidFill>
                <a:srgbClr val="00000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rgbClr val="000000"/>
                </a:solidFill>
                <a:latin typeface="Open Sans"/>
                <a:ea typeface="Open Sans"/>
                <a:cs typeface="Open Sans"/>
                <a:sym typeface="Open Sans"/>
              </a:rPr>
              <a:t>3° tiempo. Scherzo. “El tiempo del lado de adentro”, </a:t>
            </a:r>
            <a:endParaRPr b="0" i="0" sz="900" u="none" cap="none" strike="noStrike">
              <a:solidFill>
                <a:srgbClr val="00000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rgbClr val="000000"/>
                </a:solidFill>
                <a:latin typeface="Open Sans"/>
                <a:ea typeface="Open Sans"/>
                <a:cs typeface="Open Sans"/>
                <a:sym typeface="Open Sans"/>
              </a:rPr>
              <a:t>4° tiempo. Allegro. “La música como cristal de tiempo”.</a:t>
            </a:r>
            <a:endParaRPr b="0" i="0" sz="900" u="none" cap="none" strike="noStrike">
              <a:solidFill>
                <a:srgbClr val="00000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1" lang="es" sz="900" u="none" cap="none" strike="noStrike">
                <a:solidFill>
                  <a:srgbClr val="000000"/>
                </a:solidFill>
                <a:latin typeface="Open Sans"/>
                <a:ea typeface="Open Sans"/>
                <a:cs typeface="Open Sans"/>
                <a:sym typeface="Open Sans"/>
              </a:rPr>
              <a:t>Participaron: Carlo Rovelli, Mario Greco, Bruno Arpaia, Diego Golombek y Alberto Rojo, coorganizada con la Gerencia de Cultura UNSAM. </a:t>
            </a:r>
            <a:endParaRPr b="0" i="1" sz="900" u="none" cap="none" strike="noStrike">
              <a:solidFill>
                <a:srgbClr val="000000"/>
              </a:solidFill>
              <a:latin typeface="Open Sans"/>
              <a:ea typeface="Open Sans"/>
              <a:cs typeface="Open Sans"/>
              <a:sym typeface="Open Sans"/>
            </a:endParaRPr>
          </a:p>
        </p:txBody>
      </p:sp>
      <p:pic>
        <p:nvPicPr>
          <p:cNvPr descr="El físico italiano recibió el máximo título honorífico que entrega la Universidad. El acto incluyó una conferencia abierta y la presentación de su último libro, “Siete breves lecciones de física”. El reconocimiento se dio en el marco de una serie de actividades organizadas por el programa Lectura Mundi que tuvieron a Rovelli como protagonista.&#10;&#10;La ceremonia se llevó a cabo en el Teatro Tornavía del Campus Miguelete y fue el segundo de los tres encuentros que tienen a Carlo Rovelli como protagonista. El pasado lunes 4 de abril, el físico brindó una conferencia titulada “La física del universo. Ondas gravitacionales y agujeros negros” y, el miércoles 6, participará en el Centro de Las Artes (Sánchez de Bustamante 75, CABA) de una nueva edición del ciclo Narrativas de lo Real junto con el divulgador Diego Golombek, el escritor y periodista Bruno Arpaia, el músico y científico Alberto Rojo y el sociólogo Mario Greco, director del programa Lectura Mundi." id="123" name="Google Shape;123;p8" title="Carlo Rovelli &quot;Narrativas de lo Real&quot; UNSAM">
            <a:hlinkClick r:id="rId7"/>
          </p:cNvPr>
          <p:cNvPicPr preferRelativeResize="0"/>
          <p:nvPr/>
        </p:nvPicPr>
        <p:blipFill rotWithShape="1">
          <a:blip r:embed="rId8">
            <a:alphaModFix/>
          </a:blip>
          <a:srcRect b="0" l="0" r="0" t="0"/>
          <a:stretch/>
        </p:blipFill>
        <p:spPr>
          <a:xfrm>
            <a:off x="330350" y="1016350"/>
            <a:ext cx="3048000" cy="1714500"/>
          </a:xfrm>
          <a:prstGeom prst="rect">
            <a:avLst/>
          </a:prstGeom>
          <a:noFill/>
          <a:ln>
            <a:noFill/>
          </a:ln>
        </p:spPr>
      </p:pic>
      <p:pic>
        <p:nvPicPr>
          <p:cNvPr id="124" name="Google Shape;124;p8"/>
          <p:cNvPicPr preferRelativeResize="0"/>
          <p:nvPr/>
        </p:nvPicPr>
        <p:blipFill rotWithShape="1">
          <a:blip r:embed="rId9">
            <a:alphaModFix/>
          </a:blip>
          <a:srcRect b="0" l="0" r="0" t="0"/>
          <a:stretch/>
        </p:blipFill>
        <p:spPr>
          <a:xfrm>
            <a:off x="5649400" y="1168750"/>
            <a:ext cx="3048000" cy="1714500"/>
          </a:xfrm>
          <a:prstGeom prst="rect">
            <a:avLst/>
          </a:prstGeom>
          <a:noFill/>
          <a:ln>
            <a:noFill/>
          </a:ln>
        </p:spPr>
      </p:pic>
      <p:pic>
        <p:nvPicPr>
          <p:cNvPr id="125" name="Google Shape;125;p8"/>
          <p:cNvPicPr preferRelativeResize="0"/>
          <p:nvPr/>
        </p:nvPicPr>
        <p:blipFill rotWithShape="1">
          <a:blip r:embed="rId10">
            <a:alphaModFix/>
          </a:blip>
          <a:srcRect b="0" l="0" r="0" t="0"/>
          <a:stretch/>
        </p:blipFill>
        <p:spPr>
          <a:xfrm>
            <a:off x="330356" y="1016349"/>
            <a:ext cx="1328843"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9"/>
          <p:cNvSpPr txBox="1"/>
          <p:nvPr/>
        </p:nvSpPr>
        <p:spPr>
          <a:xfrm>
            <a:off x="990600" y="1524000"/>
            <a:ext cx="3276600" cy="815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b="0" i="1" lang="es" sz="1000" u="none" cap="none" strike="noStrike">
                <a:solidFill>
                  <a:schemeClr val="dk1"/>
                </a:solidFill>
                <a:latin typeface="Saira"/>
                <a:ea typeface="Saira"/>
                <a:cs typeface="Saira"/>
                <a:sym typeface="Saira"/>
              </a:rPr>
              <a:t>8va edición: “conciencia y ficción”</a:t>
            </a:r>
            <a:endParaRPr b="0" i="1" sz="1000" u="none" cap="none" strike="noStrike">
              <a:solidFill>
                <a:schemeClr val="dk1"/>
              </a:solidFill>
              <a:latin typeface="Saira"/>
              <a:ea typeface="Saira"/>
              <a:cs typeface="Saira"/>
              <a:sym typeface="Saira"/>
            </a:endParaRPr>
          </a:p>
          <a:p>
            <a:pPr indent="0" lvl="0" marL="0" marR="0" rtl="0" algn="just">
              <a:lnSpc>
                <a:spcPct val="115000"/>
              </a:lnSpc>
              <a:spcBef>
                <a:spcPts val="0"/>
              </a:spcBef>
              <a:spcAft>
                <a:spcPts val="0"/>
              </a:spcAft>
              <a:buClr>
                <a:schemeClr val="dk1"/>
              </a:buClr>
              <a:buSzPts val="1100"/>
              <a:buFont typeface="Arial"/>
              <a:buNone/>
            </a:pPr>
            <a:r>
              <a:rPr b="0" i="0" lang="es" sz="1000" u="none" cap="none" strike="noStrike">
                <a:solidFill>
                  <a:schemeClr val="dk1"/>
                </a:solidFill>
                <a:latin typeface="Open Sans"/>
                <a:ea typeface="Open Sans"/>
                <a:cs typeface="Open Sans"/>
                <a:sym typeface="Open Sans"/>
              </a:rPr>
              <a:t>Junto a </a:t>
            </a:r>
            <a:r>
              <a:rPr b="0" i="0" lang="es" sz="1000" u="sng" cap="none" strike="noStrike">
                <a:solidFill>
                  <a:srgbClr val="1155CC"/>
                </a:solidFill>
                <a:latin typeface="Open Sans"/>
                <a:ea typeface="Open Sans"/>
                <a:cs typeface="Open Sans"/>
                <a:sym typeface="Open Sans"/>
                <a:hlinkClick r:id="rId3">
                  <a:extLst>
                    <a:ext uri="{A12FA001-AC4F-418D-AE19-62706E023703}">
                      <ahyp:hlinkClr val="tx"/>
                    </a:ext>
                  </a:extLst>
                </a:hlinkClick>
              </a:rPr>
              <a:t>Giulio Tononi</a:t>
            </a:r>
            <a:r>
              <a:rPr b="0" i="0" lang="es" sz="1000" u="none" cap="none" strike="noStrike">
                <a:solidFill>
                  <a:schemeClr val="dk1"/>
                </a:solidFill>
                <a:latin typeface="Open Sans"/>
                <a:ea typeface="Open Sans"/>
                <a:cs typeface="Open Sans"/>
                <a:sym typeface="Open Sans"/>
              </a:rPr>
              <a:t>, Guillermo Martínez, Diego Golombek y Mario Greco.</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100"/>
              <a:buFont typeface="Arial"/>
              <a:buNone/>
            </a:pPr>
            <a:r>
              <a:t/>
            </a:r>
            <a:endParaRPr b="0" i="0" sz="1000" u="none" cap="none" strike="noStrike">
              <a:solidFill>
                <a:srgbClr val="333333"/>
              </a:solidFill>
              <a:latin typeface="Open Sans"/>
              <a:ea typeface="Open Sans"/>
              <a:cs typeface="Open Sans"/>
              <a:sym typeface="Open Sans"/>
            </a:endParaRPr>
          </a:p>
        </p:txBody>
      </p:sp>
      <p:cxnSp>
        <p:nvCxnSpPr>
          <p:cNvPr id="131" name="Google Shape;131;p9"/>
          <p:cNvCxnSpPr/>
          <p:nvPr/>
        </p:nvCxnSpPr>
        <p:spPr>
          <a:xfrm>
            <a:off x="2888525" y="789925"/>
            <a:ext cx="3531600" cy="9600"/>
          </a:xfrm>
          <a:prstGeom prst="straightConnector1">
            <a:avLst/>
          </a:prstGeom>
          <a:noFill/>
          <a:ln cap="flat" cmpd="sng" w="9525">
            <a:solidFill>
              <a:schemeClr val="accent4"/>
            </a:solidFill>
            <a:prstDash val="solid"/>
            <a:round/>
            <a:headEnd len="sm" w="sm" type="none"/>
            <a:tailEnd len="sm" w="sm" type="none"/>
          </a:ln>
        </p:spPr>
      </p:cxnSp>
      <p:sp>
        <p:nvSpPr>
          <p:cNvPr id="132" name="Google Shape;132;p9"/>
          <p:cNvSpPr txBox="1"/>
          <p:nvPr>
            <p:ph type="ctrTitle"/>
          </p:nvPr>
        </p:nvSpPr>
        <p:spPr>
          <a:xfrm>
            <a:off x="3315650" y="557125"/>
            <a:ext cx="2834700" cy="475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lnSpc>
                <a:spcPct val="70000"/>
              </a:lnSpc>
              <a:spcBef>
                <a:spcPts val="0"/>
              </a:spcBef>
              <a:spcAft>
                <a:spcPts val="0"/>
              </a:spcAft>
              <a:buSzPts val="990"/>
              <a:buNone/>
            </a:pPr>
            <a:r>
              <a:rPr lang="es" sz="1500">
                <a:solidFill>
                  <a:schemeClr val="accent4"/>
                </a:solidFill>
                <a:latin typeface="Saira ExtraBold"/>
                <a:ea typeface="Saira ExtraBold"/>
                <a:cs typeface="Saira ExtraBold"/>
                <a:sym typeface="Saira ExtraBold"/>
              </a:rPr>
              <a:t>8va y 9na edición </a:t>
            </a:r>
            <a:r>
              <a:rPr lang="es" sz="1500">
                <a:solidFill>
                  <a:schemeClr val="accent4"/>
                </a:solidFill>
                <a:latin typeface="Saira"/>
                <a:ea typeface="Saira"/>
                <a:cs typeface="Saira"/>
                <a:sym typeface="Saira"/>
              </a:rPr>
              <a:t>(2017)</a:t>
            </a:r>
            <a:endParaRPr sz="1500">
              <a:solidFill>
                <a:schemeClr val="accent4"/>
              </a:solidFill>
              <a:latin typeface="Saira"/>
              <a:ea typeface="Saira"/>
              <a:cs typeface="Saira"/>
              <a:sym typeface="Saira"/>
            </a:endParaRPr>
          </a:p>
        </p:txBody>
      </p:sp>
      <p:pic>
        <p:nvPicPr>
          <p:cNvPr descr="De la filosofía a las neurociencias, de la física cuántica a la historia y la economía, se trata de pensar de qué modos la escritura de ficción, más acá o más allá de los géneros canónicos, postula interrogantes y abre polémicas liberando nuevos e impensados efectos de saber.&#10;+INFO: http://bit.ly/2qzmx8l" id="133" name="Google Shape;133;p9" title="Narrativas de lo Real. &quot;Conciencia y Ficción&quot;. 5 abril 2017.">
            <a:hlinkClick r:id="rId4"/>
          </p:cNvPr>
          <p:cNvPicPr preferRelativeResize="0"/>
          <p:nvPr/>
        </p:nvPicPr>
        <p:blipFill rotWithShape="1">
          <a:blip r:embed="rId5">
            <a:alphaModFix/>
          </a:blip>
          <a:srcRect b="0" l="0" r="0" t="0"/>
          <a:stretch/>
        </p:blipFill>
        <p:spPr>
          <a:xfrm>
            <a:off x="5029200" y="1066800"/>
            <a:ext cx="3048000" cy="1714500"/>
          </a:xfrm>
          <a:prstGeom prst="rect">
            <a:avLst/>
          </a:prstGeom>
          <a:noFill/>
          <a:ln>
            <a:noFill/>
          </a:ln>
        </p:spPr>
      </p:pic>
      <p:pic>
        <p:nvPicPr>
          <p:cNvPr descr="En el marco de  la novena edición del ciclo &quot;Narrativas de lo real&quot;, que se llevó a cabo noviembre de 2017, tuvimos la oportunidad de reflexionar junto a Bruno Arpaia, Carolina Vera y Sebastián Verea acerca del cambio climático y sus consecuencias desde el punto de vista de diferentes disciplinas.&#10;&#10;Esta actividad se desarrolló en la Universidad Nacional de San Martín. Acá, un resumen a cargo del licenciado Mario Greco, director de Lectura Mundi.&#10;&#10;#TECtvInforma" id="134" name="Google Shape;134;p9" title="Cambio climático y ficción | Ciclo &quot;Narrativas de lo Real&quot; (resumen)">
            <a:hlinkClick r:id="rId6"/>
          </p:cNvPr>
          <p:cNvPicPr preferRelativeResize="0"/>
          <p:nvPr/>
        </p:nvPicPr>
        <p:blipFill rotWithShape="1">
          <a:blip r:embed="rId7">
            <a:alphaModFix/>
          </a:blip>
          <a:srcRect b="0" l="0" r="0" t="0"/>
          <a:stretch/>
        </p:blipFill>
        <p:spPr>
          <a:xfrm>
            <a:off x="990600" y="2971800"/>
            <a:ext cx="3276600" cy="1790700"/>
          </a:xfrm>
          <a:prstGeom prst="rect">
            <a:avLst/>
          </a:prstGeom>
          <a:noFill/>
          <a:ln>
            <a:noFill/>
          </a:ln>
        </p:spPr>
      </p:pic>
      <p:sp>
        <p:nvSpPr>
          <p:cNvPr id="135" name="Google Shape;135;p9"/>
          <p:cNvSpPr txBox="1"/>
          <p:nvPr/>
        </p:nvSpPr>
        <p:spPr>
          <a:xfrm>
            <a:off x="4267200" y="2815775"/>
            <a:ext cx="3947400" cy="2111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000"/>
              <a:buFont typeface="Arial"/>
              <a:buNone/>
            </a:pPr>
            <a:r>
              <a:rPr b="0" i="1" lang="es" sz="1000" u="none" cap="none" strike="noStrike">
                <a:solidFill>
                  <a:schemeClr val="dk1"/>
                </a:solidFill>
                <a:latin typeface="Saira"/>
                <a:ea typeface="Saira"/>
                <a:cs typeface="Saira"/>
                <a:sym typeface="Saira"/>
              </a:rPr>
              <a:t>9na edición: “</a:t>
            </a:r>
            <a:r>
              <a:rPr b="0" i="1" lang="es" sz="1000" u="none" cap="none" strike="noStrike">
                <a:solidFill>
                  <a:schemeClr val="dk1"/>
                </a:solidFill>
                <a:uFill>
                  <a:noFill/>
                </a:uFill>
                <a:latin typeface="Saira"/>
                <a:ea typeface="Saira"/>
                <a:cs typeface="Saira"/>
                <a:sym typeface="Saira"/>
                <a:hlinkClick r:id="rId8">
                  <a:extLst>
                    <a:ext uri="{A12FA001-AC4F-418D-AE19-62706E023703}">
                      <ahyp:hlinkClr val="tx"/>
                    </a:ext>
                  </a:extLst>
                </a:hlinkClick>
              </a:rPr>
              <a:t>Cambio climático y ficción</a:t>
            </a:r>
            <a:r>
              <a:rPr b="0" i="1" lang="es" sz="1000" u="none" cap="none" strike="noStrike">
                <a:solidFill>
                  <a:schemeClr val="dk1"/>
                </a:solidFill>
                <a:latin typeface="Saira"/>
                <a:ea typeface="Saira"/>
                <a:cs typeface="Saira"/>
                <a:sym typeface="Saira"/>
              </a:rPr>
              <a:t>”</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000"/>
              <a:buFont typeface="Arial"/>
              <a:buNone/>
            </a:pPr>
            <a:r>
              <a:rPr b="0" i="0" lang="es" sz="1000" u="none" cap="none" strike="noStrike">
                <a:solidFill>
                  <a:schemeClr val="dk1"/>
                </a:solidFill>
                <a:latin typeface="Open Sans"/>
                <a:ea typeface="Open Sans"/>
                <a:cs typeface="Open Sans"/>
                <a:sym typeface="Open Sans"/>
              </a:rPr>
              <a:t>Con </a:t>
            </a:r>
            <a:r>
              <a:rPr b="0" i="0" lang="es" sz="1000" u="sng" cap="none" strike="noStrike">
                <a:solidFill>
                  <a:schemeClr val="hlink"/>
                </a:solidFill>
                <a:latin typeface="Open Sans"/>
                <a:ea typeface="Open Sans"/>
                <a:cs typeface="Open Sans"/>
                <a:sym typeface="Open Sans"/>
                <a:hlinkClick r:id="rId9"/>
              </a:rPr>
              <a:t>Bruno Arpaia</a:t>
            </a:r>
            <a:r>
              <a:rPr b="0" i="0" lang="es" sz="1000" u="none" cap="none" strike="noStrike">
                <a:solidFill>
                  <a:schemeClr val="dk1"/>
                </a:solidFill>
                <a:latin typeface="Open Sans"/>
                <a:ea typeface="Open Sans"/>
                <a:cs typeface="Open Sans"/>
                <a:sym typeface="Open Sans"/>
              </a:rPr>
              <a:t>, Sebastián Verea e investigadores del 3IA.</a:t>
            </a:r>
            <a:endParaRPr b="0" i="0" sz="10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0" lang="es" sz="900" u="none" cap="none" strike="noStrike">
                <a:solidFill>
                  <a:schemeClr val="dk1"/>
                </a:solidFill>
                <a:latin typeface="Open Sans"/>
                <a:ea typeface="Open Sans"/>
                <a:cs typeface="Open Sans"/>
                <a:sym typeface="Open Sans"/>
              </a:rPr>
              <a:t>Coorganizadores: </a:t>
            </a:r>
            <a:endParaRPr b="0" i="0" sz="900" u="none" cap="none" strike="noStrike">
              <a:solidFill>
                <a:schemeClr val="dk1"/>
              </a:solidFill>
              <a:latin typeface="Open Sans"/>
              <a:ea typeface="Open Sans"/>
              <a:cs typeface="Open Sans"/>
              <a:sym typeface="Open Sans"/>
            </a:endParaRPr>
          </a:p>
          <a:p>
            <a:pPr indent="-147149" lvl="0" marL="179999" marR="0" rtl="0" algn="just">
              <a:lnSpc>
                <a:spcPct val="115000"/>
              </a:lnSpc>
              <a:spcBef>
                <a:spcPts val="0"/>
              </a:spcBef>
              <a:spcAft>
                <a:spcPts val="0"/>
              </a:spcAft>
              <a:buClr>
                <a:schemeClr val="dk1"/>
              </a:buClr>
              <a:buSzPts val="900"/>
              <a:buFont typeface="Open Sans"/>
              <a:buChar char="●"/>
            </a:pPr>
            <a:r>
              <a:rPr b="0" i="0" lang="es" sz="900" u="none" cap="none" strike="noStrike">
                <a:solidFill>
                  <a:schemeClr val="dk1"/>
                </a:solidFill>
                <a:latin typeface="Open Sans"/>
                <a:ea typeface="Open Sans"/>
                <a:cs typeface="Open Sans"/>
                <a:sym typeface="Open Sans"/>
              </a:rPr>
              <a:t>Centro Cultural de la Ciencia – C3 (Ministerio de Ciencia, Tecnología e Innovación Productiva de la Nación), </a:t>
            </a:r>
            <a:endParaRPr b="0" i="0" sz="900" u="none" cap="none" strike="noStrike">
              <a:solidFill>
                <a:schemeClr val="dk1"/>
              </a:solidFill>
              <a:latin typeface="Open Sans"/>
              <a:ea typeface="Open Sans"/>
              <a:cs typeface="Open Sans"/>
              <a:sym typeface="Open Sans"/>
            </a:endParaRPr>
          </a:p>
          <a:p>
            <a:pPr indent="-147149" lvl="0" marL="179999" marR="0" rtl="0" algn="just">
              <a:lnSpc>
                <a:spcPct val="115000"/>
              </a:lnSpc>
              <a:spcBef>
                <a:spcPts val="0"/>
              </a:spcBef>
              <a:spcAft>
                <a:spcPts val="0"/>
              </a:spcAft>
              <a:buClr>
                <a:schemeClr val="dk1"/>
              </a:buClr>
              <a:buSzPts val="900"/>
              <a:buFont typeface="Open Sans"/>
              <a:buChar char="●"/>
            </a:pPr>
            <a:r>
              <a:rPr b="0" i="0" lang="es" sz="900" u="none" cap="none" strike="noStrike">
                <a:solidFill>
                  <a:schemeClr val="dk1"/>
                </a:solidFill>
                <a:latin typeface="Open Sans"/>
                <a:ea typeface="Open Sans"/>
                <a:cs typeface="Open Sans"/>
                <a:sym typeface="Open Sans"/>
              </a:rPr>
              <a:t>Escuela de Ciencia y Tecnología, </a:t>
            </a:r>
            <a:endParaRPr b="0" i="0" sz="900" u="none" cap="none" strike="noStrike">
              <a:solidFill>
                <a:schemeClr val="dk1"/>
              </a:solidFill>
              <a:latin typeface="Open Sans"/>
              <a:ea typeface="Open Sans"/>
              <a:cs typeface="Open Sans"/>
              <a:sym typeface="Open Sans"/>
            </a:endParaRPr>
          </a:p>
          <a:p>
            <a:pPr indent="-147149" lvl="0" marL="179999" marR="0" rtl="0" algn="just">
              <a:lnSpc>
                <a:spcPct val="115000"/>
              </a:lnSpc>
              <a:spcBef>
                <a:spcPts val="0"/>
              </a:spcBef>
              <a:spcAft>
                <a:spcPts val="0"/>
              </a:spcAft>
              <a:buClr>
                <a:schemeClr val="dk1"/>
              </a:buClr>
              <a:buSzPts val="900"/>
              <a:buFont typeface="Open Sans"/>
              <a:buChar char="●"/>
            </a:pPr>
            <a:r>
              <a:rPr b="0" i="0" lang="es" sz="900" u="none" cap="none" strike="noStrike">
                <a:solidFill>
                  <a:schemeClr val="dk1"/>
                </a:solidFill>
                <a:latin typeface="Open Sans"/>
                <a:ea typeface="Open Sans"/>
                <a:cs typeface="Open Sans"/>
                <a:sym typeface="Open Sans"/>
              </a:rPr>
              <a:t>Centro de Estudios Multidisciplinarios en Sistemas Complejos y Ciencias del Cerebro (ECyT),  </a:t>
            </a:r>
            <a:endParaRPr b="0" i="0" sz="900" u="none" cap="none" strike="noStrike">
              <a:solidFill>
                <a:schemeClr val="dk1"/>
              </a:solidFill>
              <a:latin typeface="Open Sans"/>
              <a:ea typeface="Open Sans"/>
              <a:cs typeface="Open Sans"/>
              <a:sym typeface="Open Sans"/>
            </a:endParaRPr>
          </a:p>
          <a:p>
            <a:pPr indent="-147149" lvl="0" marL="179999" marR="0" rtl="0" algn="just">
              <a:lnSpc>
                <a:spcPct val="115000"/>
              </a:lnSpc>
              <a:spcBef>
                <a:spcPts val="0"/>
              </a:spcBef>
              <a:spcAft>
                <a:spcPts val="0"/>
              </a:spcAft>
              <a:buClr>
                <a:schemeClr val="dk1"/>
              </a:buClr>
              <a:buSzPts val="900"/>
              <a:buFont typeface="Open Sans"/>
              <a:buChar char="●"/>
            </a:pPr>
            <a:r>
              <a:rPr b="0" i="0" lang="es" sz="900" u="none" cap="none" strike="noStrike">
                <a:solidFill>
                  <a:schemeClr val="dk1"/>
                </a:solidFill>
                <a:latin typeface="Open Sans"/>
                <a:ea typeface="Open Sans"/>
                <a:cs typeface="Open Sans"/>
                <a:sym typeface="Open Sans"/>
              </a:rPr>
              <a:t>Centro de las Artes,</a:t>
            </a:r>
            <a:endParaRPr b="0" i="0" sz="900" u="none" cap="none" strike="noStrike">
              <a:solidFill>
                <a:schemeClr val="dk1"/>
              </a:solidFill>
              <a:latin typeface="Open Sans"/>
              <a:ea typeface="Open Sans"/>
              <a:cs typeface="Open Sans"/>
              <a:sym typeface="Open Sans"/>
            </a:endParaRPr>
          </a:p>
          <a:p>
            <a:pPr indent="-147149" lvl="0" marL="179999" marR="0" rtl="0" algn="just">
              <a:lnSpc>
                <a:spcPct val="115000"/>
              </a:lnSpc>
              <a:spcBef>
                <a:spcPts val="0"/>
              </a:spcBef>
              <a:spcAft>
                <a:spcPts val="0"/>
              </a:spcAft>
              <a:buClr>
                <a:schemeClr val="dk1"/>
              </a:buClr>
              <a:buSzPts val="900"/>
              <a:buFont typeface="Open Sans"/>
              <a:buChar char="●"/>
            </a:pPr>
            <a:r>
              <a:rPr b="0" i="0" lang="es" sz="900" u="none" cap="none" strike="noStrike">
                <a:solidFill>
                  <a:schemeClr val="dk1"/>
                </a:solidFill>
                <a:latin typeface="Open Sans"/>
                <a:ea typeface="Open Sans"/>
                <a:cs typeface="Open Sans"/>
                <a:sym typeface="Open Sans"/>
              </a:rPr>
              <a:t>Instituto de Investigaciones e Ingeniería Ambiental.</a:t>
            </a:r>
            <a:endParaRPr b="0" i="0" sz="900" u="none" cap="none" strike="noStrike">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900"/>
              <a:buFont typeface="Arial"/>
              <a:buNone/>
            </a:pPr>
            <a:r>
              <a:rPr b="0" i="1" lang="es" sz="900" u="none" cap="none" strike="noStrike">
                <a:solidFill>
                  <a:schemeClr val="dk1"/>
                </a:solidFill>
                <a:latin typeface="Open Sans"/>
                <a:ea typeface="Open Sans"/>
                <a:cs typeface="Open Sans"/>
                <a:sym typeface="Open Sans"/>
              </a:rPr>
              <a:t>Auspiciado por la Embajada de Italia </a:t>
            </a:r>
            <a:r>
              <a:rPr b="0" i="0" lang="es" sz="900" u="none" cap="none" strike="noStrike">
                <a:solidFill>
                  <a:schemeClr val="dk1"/>
                </a:solidFill>
                <a:latin typeface="Open Sans"/>
                <a:ea typeface="Open Sans"/>
                <a:cs typeface="Open Sans"/>
                <a:sym typeface="Open Sans"/>
              </a:rPr>
              <a:t>e </a:t>
            </a:r>
            <a:r>
              <a:rPr b="0" i="1" lang="es" sz="900" u="none" cap="none" strike="noStrike">
                <a:solidFill>
                  <a:schemeClr val="dk1"/>
                </a:solidFill>
                <a:latin typeface="Open Sans"/>
                <a:ea typeface="Open Sans"/>
                <a:cs typeface="Open Sans"/>
                <a:sym typeface="Open Sans"/>
              </a:rPr>
              <a:t> Instituto Italiano de Cultura de Buenos Aires.</a:t>
            </a:r>
            <a:endParaRPr b="0" i="1" sz="900" u="none" cap="none" strike="noStrike">
              <a:solidFill>
                <a:srgbClr val="333333"/>
              </a:solidFill>
              <a:latin typeface="Open Sans"/>
              <a:ea typeface="Open Sans"/>
              <a:cs typeface="Open Sans"/>
              <a:sym typeface="Open Sans"/>
            </a:endParaRPr>
          </a:p>
        </p:txBody>
      </p:sp>
      <p:pic>
        <p:nvPicPr>
          <p:cNvPr id="136" name="Google Shape;136;p9"/>
          <p:cNvPicPr preferRelativeResize="0"/>
          <p:nvPr/>
        </p:nvPicPr>
        <p:blipFill rotWithShape="1">
          <a:blip r:embed="rId10">
            <a:alphaModFix/>
          </a:blip>
          <a:srcRect b="0" l="0" r="0" t="0"/>
          <a:stretch/>
        </p:blipFill>
        <p:spPr>
          <a:xfrm>
            <a:off x="990600" y="2926300"/>
            <a:ext cx="3276601" cy="1836200"/>
          </a:xfrm>
          <a:prstGeom prst="rect">
            <a:avLst/>
          </a:prstGeom>
          <a:noFill/>
          <a:ln>
            <a:noFill/>
          </a:ln>
        </p:spPr>
      </p:pic>
      <p:pic>
        <p:nvPicPr>
          <p:cNvPr id="137" name="Google Shape;137;p9"/>
          <p:cNvPicPr preferRelativeResize="0"/>
          <p:nvPr/>
        </p:nvPicPr>
        <p:blipFill rotWithShape="1">
          <a:blip r:embed="rId11">
            <a:alphaModFix/>
          </a:blip>
          <a:srcRect b="0" l="0" r="21874" t="0"/>
          <a:stretch/>
        </p:blipFill>
        <p:spPr>
          <a:xfrm>
            <a:off x="5029200" y="1066800"/>
            <a:ext cx="1265775"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